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521" r:id="rId2"/>
    <p:sldId id="474" r:id="rId3"/>
    <p:sldId id="516" r:id="rId4"/>
    <p:sldId id="517" r:id="rId5"/>
    <p:sldId id="518" r:id="rId6"/>
    <p:sldId id="519" r:id="rId7"/>
    <p:sldId id="520" r:id="rId8"/>
    <p:sldId id="496" r:id="rId9"/>
    <p:sldId id="498" r:id="rId10"/>
    <p:sldId id="497" r:id="rId11"/>
    <p:sldId id="499" r:id="rId12"/>
    <p:sldId id="500" r:id="rId13"/>
    <p:sldId id="501" r:id="rId14"/>
    <p:sldId id="502" r:id="rId15"/>
    <p:sldId id="503" r:id="rId16"/>
    <p:sldId id="504" r:id="rId17"/>
    <p:sldId id="505" r:id="rId18"/>
    <p:sldId id="507" r:id="rId19"/>
    <p:sldId id="508" r:id="rId20"/>
    <p:sldId id="509" r:id="rId21"/>
    <p:sldId id="510" r:id="rId22"/>
    <p:sldId id="511" r:id="rId23"/>
    <p:sldId id="512" r:id="rId24"/>
    <p:sldId id="513" r:id="rId25"/>
    <p:sldId id="514" r:id="rId26"/>
    <p:sldId id="51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3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6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Writing Formula (Date and Time)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576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9F0A355-F623-436B-8B76-B1100C6CC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11" y="2389862"/>
            <a:ext cx="8048625" cy="27146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CACD100-F803-4708-9BBB-9BED488DEC73}"/>
              </a:ext>
            </a:extLst>
          </p:cNvPr>
          <p:cNvSpPr/>
          <p:nvPr/>
        </p:nvSpPr>
        <p:spPr>
          <a:xfrm>
            <a:off x="457426" y="1675873"/>
            <a:ext cx="1111514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1870"/>
              </a:spcBef>
            </a:pPr>
            <a:r>
              <a:rPr lang="en-IN" sz="22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system date &amp;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time (date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stamp)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keep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“CTRL” &amp;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“Shift”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keys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pressed</a:t>
            </a:r>
            <a:r>
              <a:rPr lang="en-IN" sz="2200" i="1" spc="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down &amp; hit the colon Key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D588B8F-CEDF-4FDE-9266-CC6485746D96}"/>
              </a:ext>
            </a:extLst>
          </p:cNvPr>
          <p:cNvSpPr txBox="1"/>
          <p:nvPr/>
        </p:nvSpPr>
        <p:spPr>
          <a:xfrm>
            <a:off x="457426" y="2865595"/>
            <a:ext cx="1231029" cy="231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" marR="5080" algn="ctr">
              <a:lnSpc>
                <a:spcPct val="101899"/>
              </a:lnSpc>
              <a:spcBef>
                <a:spcPts val="95"/>
              </a:spcBef>
            </a:pPr>
            <a:r>
              <a:rPr lang="en-IN" sz="2000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Ensure</a:t>
            </a:r>
            <a:r>
              <a:rPr lang="en-IN" sz="2000" i="1" spc="-114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cell  format</a:t>
            </a:r>
            <a:r>
              <a:rPr lang="en-IN" sz="2000" i="1" spc="-5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4765" marR="12700" indent="-5715" algn="ctr">
              <a:lnSpc>
                <a:spcPts val="2520"/>
              </a:lnSpc>
              <a:spcBef>
                <a:spcPts val="75"/>
              </a:spcBef>
            </a:pPr>
            <a:r>
              <a:rPr lang="en-IN" sz="2000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mmm  </a:t>
            </a:r>
            <a:r>
              <a:rPr lang="en-IN" sz="2000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dd,</a:t>
            </a:r>
            <a:r>
              <a:rPr lang="en-IN" sz="2000" i="1" spc="-1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15" dirty="0" err="1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yyyy</a:t>
            </a:r>
            <a:r>
              <a:rPr lang="en-IN" sz="2000" i="1" spc="-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H:mm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5508854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xmlns="" id="{EE45253B-7F0C-4AD0-95DD-DE10ECB8EAAB}"/>
              </a:ext>
            </a:extLst>
          </p:cNvPr>
          <p:cNvSpPr/>
          <p:nvPr/>
        </p:nvSpPr>
        <p:spPr>
          <a:xfrm>
            <a:off x="3926708" y="2360866"/>
            <a:ext cx="1554480" cy="4328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D9592C59-64A3-4037-96B4-F27BF4BA9F54}"/>
              </a:ext>
            </a:extLst>
          </p:cNvPr>
          <p:cNvSpPr/>
          <p:nvPr/>
        </p:nvSpPr>
        <p:spPr>
          <a:xfrm>
            <a:off x="5560436" y="2360866"/>
            <a:ext cx="2188464" cy="1737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7775FF43-993D-492E-8446-1C59C681932E}"/>
              </a:ext>
            </a:extLst>
          </p:cNvPr>
          <p:cNvSpPr/>
          <p:nvPr/>
        </p:nvSpPr>
        <p:spPr>
          <a:xfrm>
            <a:off x="7005189" y="3677602"/>
            <a:ext cx="4245864" cy="24993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xmlns="" id="{D4C58426-2FC3-4D07-86DC-2080D36820D6}"/>
              </a:ext>
            </a:extLst>
          </p:cNvPr>
          <p:cNvSpPr txBox="1"/>
          <p:nvPr/>
        </p:nvSpPr>
        <p:spPr>
          <a:xfrm>
            <a:off x="313559" y="2107554"/>
            <a:ext cx="2606622" cy="23922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4325" marR="5080" indent="-302260">
              <a:lnSpc>
                <a:spcPct val="101499"/>
              </a:lnSpc>
              <a:spcBef>
                <a:spcPts val="9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“Windows” 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logo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(start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menu)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“Settings)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360045" indent="-302260">
              <a:spcBef>
                <a:spcPts val="3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Double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“Time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 Language</a:t>
            </a:r>
            <a:r>
              <a:rPr sz="1300" spc="10" dirty="0">
                <a:latin typeface="Arial"/>
                <a:cs typeface="Arial"/>
              </a:rPr>
              <a:t>”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1" name="object 42">
            <a:extLst>
              <a:ext uri="{FF2B5EF4-FFF2-40B4-BE49-F238E27FC236}">
                <a16:creationId xmlns:a16="http://schemas.microsoft.com/office/drawing/2014/main" xmlns="" id="{1AD84EE4-3797-453E-9B58-44DEA64CD755}"/>
              </a:ext>
            </a:extLst>
          </p:cNvPr>
          <p:cNvSpPr/>
          <p:nvPr/>
        </p:nvSpPr>
        <p:spPr>
          <a:xfrm>
            <a:off x="3917564" y="1821372"/>
            <a:ext cx="7296911" cy="5394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6">
            <a:extLst>
              <a:ext uri="{FF2B5EF4-FFF2-40B4-BE49-F238E27FC236}">
                <a16:creationId xmlns:a16="http://schemas.microsoft.com/office/drawing/2014/main" xmlns="" id="{5C04BEFD-B50D-42AD-9CA1-B196836CFB87}"/>
              </a:ext>
            </a:extLst>
          </p:cNvPr>
          <p:cNvSpPr/>
          <p:nvPr/>
        </p:nvSpPr>
        <p:spPr>
          <a:xfrm>
            <a:off x="3762117" y="2659571"/>
            <a:ext cx="1908047" cy="11094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70">
            <a:extLst>
              <a:ext uri="{FF2B5EF4-FFF2-40B4-BE49-F238E27FC236}">
                <a16:creationId xmlns:a16="http://schemas.microsoft.com/office/drawing/2014/main" xmlns="" id="{312EC7ED-CA0F-467C-A887-2678983670F4}"/>
              </a:ext>
            </a:extLst>
          </p:cNvPr>
          <p:cNvSpPr/>
          <p:nvPr/>
        </p:nvSpPr>
        <p:spPr>
          <a:xfrm>
            <a:off x="3414645" y="3168080"/>
            <a:ext cx="347472" cy="3474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1</a:t>
            </a:r>
            <a:endParaRPr dirty="0"/>
          </a:p>
        </p:txBody>
      </p:sp>
      <p:sp>
        <p:nvSpPr>
          <p:cNvPr id="23" name="object 82">
            <a:extLst>
              <a:ext uri="{FF2B5EF4-FFF2-40B4-BE49-F238E27FC236}">
                <a16:creationId xmlns:a16="http://schemas.microsoft.com/office/drawing/2014/main" xmlns="" id="{B4441661-E7ED-4B57-96AF-81CA817B8AB3}"/>
              </a:ext>
            </a:extLst>
          </p:cNvPr>
          <p:cNvSpPr/>
          <p:nvPr/>
        </p:nvSpPr>
        <p:spPr>
          <a:xfrm>
            <a:off x="3424551" y="3511803"/>
            <a:ext cx="347472" cy="3474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  <p:sp>
        <p:nvSpPr>
          <p:cNvPr id="24" name="object 76">
            <a:extLst>
              <a:ext uri="{FF2B5EF4-FFF2-40B4-BE49-F238E27FC236}">
                <a16:creationId xmlns:a16="http://schemas.microsoft.com/office/drawing/2014/main" xmlns="" id="{EE474FDD-9307-487C-BD43-877F126B2BF5}"/>
              </a:ext>
            </a:extLst>
          </p:cNvPr>
          <p:cNvSpPr/>
          <p:nvPr/>
        </p:nvSpPr>
        <p:spPr>
          <a:xfrm>
            <a:off x="3424551" y="3883659"/>
            <a:ext cx="347472" cy="3474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3 </a:t>
            </a:r>
            <a:endParaRPr dirty="0"/>
          </a:p>
        </p:txBody>
      </p:sp>
      <p:sp>
        <p:nvSpPr>
          <p:cNvPr id="28" name="object 75">
            <a:extLst>
              <a:ext uri="{FF2B5EF4-FFF2-40B4-BE49-F238E27FC236}">
                <a16:creationId xmlns:a16="http://schemas.microsoft.com/office/drawing/2014/main" xmlns="" id="{317710CA-A303-480B-8A24-8FA4E00F47EA}"/>
              </a:ext>
            </a:extLst>
          </p:cNvPr>
          <p:cNvSpPr/>
          <p:nvPr/>
        </p:nvSpPr>
        <p:spPr>
          <a:xfrm>
            <a:off x="9273098" y="4510024"/>
            <a:ext cx="1615440" cy="46634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78">
            <a:extLst>
              <a:ext uri="{FF2B5EF4-FFF2-40B4-BE49-F238E27FC236}">
                <a16:creationId xmlns:a16="http://schemas.microsoft.com/office/drawing/2014/main" xmlns="" id="{16CDD9F9-04FD-4861-824A-38419C83FC51}"/>
              </a:ext>
            </a:extLst>
          </p:cNvPr>
          <p:cNvSpPr/>
          <p:nvPr/>
        </p:nvSpPr>
        <p:spPr>
          <a:xfrm>
            <a:off x="9081074" y="4570983"/>
            <a:ext cx="347472" cy="3474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3</a:t>
            </a:r>
            <a:endParaRPr dirty="0"/>
          </a:p>
        </p:txBody>
      </p:sp>
      <p:sp>
        <p:nvSpPr>
          <p:cNvPr id="30" name="object 84">
            <a:extLst>
              <a:ext uri="{FF2B5EF4-FFF2-40B4-BE49-F238E27FC236}">
                <a16:creationId xmlns:a16="http://schemas.microsoft.com/office/drawing/2014/main" xmlns="" id="{120C9DCC-2889-467F-9D37-207240290ECF}"/>
              </a:ext>
            </a:extLst>
          </p:cNvPr>
          <p:cNvSpPr/>
          <p:nvPr/>
        </p:nvSpPr>
        <p:spPr>
          <a:xfrm>
            <a:off x="5401940" y="2379838"/>
            <a:ext cx="347472" cy="3505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  <p:sp>
        <p:nvSpPr>
          <p:cNvPr id="31" name="object 81">
            <a:extLst>
              <a:ext uri="{FF2B5EF4-FFF2-40B4-BE49-F238E27FC236}">
                <a16:creationId xmlns:a16="http://schemas.microsoft.com/office/drawing/2014/main" xmlns="" id="{A65AFB0F-19BC-4DDF-BD81-66823197DDD4}"/>
              </a:ext>
            </a:extLst>
          </p:cNvPr>
          <p:cNvSpPr/>
          <p:nvPr/>
        </p:nvSpPr>
        <p:spPr>
          <a:xfrm>
            <a:off x="5721980" y="2370437"/>
            <a:ext cx="2054352" cy="2987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76335781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xmlns="" id="{2E216B08-A85E-4634-B37F-E5508F75A193}"/>
              </a:ext>
            </a:extLst>
          </p:cNvPr>
          <p:cNvSpPr txBox="1"/>
          <p:nvPr/>
        </p:nvSpPr>
        <p:spPr>
          <a:xfrm>
            <a:off x="454723" y="1738137"/>
            <a:ext cx="2893161" cy="409400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4325" marR="54610" indent="-302260" algn="just">
              <a:lnSpc>
                <a:spcPct val="101499"/>
              </a:lnSpc>
              <a:spcBef>
                <a:spcPts val="95"/>
              </a:spcBef>
              <a:buAutoNum type="arabicPeriod"/>
              <a:tabLst>
                <a:tab pos="31496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 “Settings”,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“Date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Time”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242570" indent="-302260" algn="just">
              <a:lnSpc>
                <a:spcPct val="100800"/>
              </a:lnSpc>
              <a:spcBef>
                <a:spcPts val="10"/>
              </a:spcBef>
              <a:buAutoNum type="arabicPeriod"/>
              <a:tabLst>
                <a:tab pos="314960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“Regional</a:t>
            </a:r>
            <a:r>
              <a:rPr sz="22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Settings”,  double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“Date, 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Regional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Formatting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800"/>
              </a:lnSpc>
              <a:spcBef>
                <a:spcPts val="1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“Related Settings”,  double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“Additional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date, time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regional</a:t>
            </a:r>
            <a:r>
              <a:rPr sz="2200" i="1" spc="-1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settings</a:t>
            </a:r>
            <a:r>
              <a:rPr sz="1300" spc="5" dirty="0">
                <a:latin typeface="Arial"/>
                <a:cs typeface="Arial"/>
              </a:rPr>
              <a:t>”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5" name="object 72">
            <a:extLst>
              <a:ext uri="{FF2B5EF4-FFF2-40B4-BE49-F238E27FC236}">
                <a16:creationId xmlns:a16="http://schemas.microsoft.com/office/drawing/2014/main" xmlns="" id="{97B11242-7CA4-48D6-82DD-AA3644D64D8E}"/>
              </a:ext>
            </a:extLst>
          </p:cNvPr>
          <p:cNvSpPr/>
          <p:nvPr/>
        </p:nvSpPr>
        <p:spPr>
          <a:xfrm>
            <a:off x="4212463" y="2006094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32">
            <a:extLst>
              <a:ext uri="{FF2B5EF4-FFF2-40B4-BE49-F238E27FC236}">
                <a16:creationId xmlns:a16="http://schemas.microsoft.com/office/drawing/2014/main" xmlns="" id="{60C50439-01EA-484E-8836-35CE13DBEA2F}"/>
              </a:ext>
            </a:extLst>
          </p:cNvPr>
          <p:cNvSpPr/>
          <p:nvPr/>
        </p:nvSpPr>
        <p:spPr>
          <a:xfrm>
            <a:off x="4221607" y="2545588"/>
            <a:ext cx="7141464" cy="21457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33">
            <a:extLst>
              <a:ext uri="{FF2B5EF4-FFF2-40B4-BE49-F238E27FC236}">
                <a16:creationId xmlns:a16="http://schemas.microsoft.com/office/drawing/2014/main" xmlns="" id="{A854968D-8901-4BE2-91E5-465B803E038F}"/>
              </a:ext>
            </a:extLst>
          </p:cNvPr>
          <p:cNvSpPr/>
          <p:nvPr/>
        </p:nvSpPr>
        <p:spPr>
          <a:xfrm>
            <a:off x="3950335" y="3283205"/>
            <a:ext cx="1865376" cy="5760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1</a:t>
            </a:r>
            <a:endParaRPr dirty="0"/>
          </a:p>
        </p:txBody>
      </p:sp>
      <p:sp>
        <p:nvSpPr>
          <p:cNvPr id="19" name="object 134">
            <a:extLst>
              <a:ext uri="{FF2B5EF4-FFF2-40B4-BE49-F238E27FC236}">
                <a16:creationId xmlns:a16="http://schemas.microsoft.com/office/drawing/2014/main" xmlns="" id="{47356BB0-D2FA-40BC-BAE4-40B551515261}"/>
              </a:ext>
            </a:extLst>
          </p:cNvPr>
          <p:cNvSpPr/>
          <p:nvPr/>
        </p:nvSpPr>
        <p:spPr>
          <a:xfrm>
            <a:off x="9921368" y="2954021"/>
            <a:ext cx="1466088" cy="4267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36">
            <a:extLst>
              <a:ext uri="{FF2B5EF4-FFF2-40B4-BE49-F238E27FC236}">
                <a16:creationId xmlns:a16="http://schemas.microsoft.com/office/drawing/2014/main" xmlns="" id="{437AB39F-843E-4B13-9B6B-B8797D670EFD}"/>
              </a:ext>
            </a:extLst>
          </p:cNvPr>
          <p:cNvSpPr/>
          <p:nvPr/>
        </p:nvSpPr>
        <p:spPr>
          <a:xfrm>
            <a:off x="9686671" y="2746756"/>
            <a:ext cx="347472" cy="3413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  <p:sp>
        <p:nvSpPr>
          <p:cNvPr id="21" name="object 139">
            <a:extLst>
              <a:ext uri="{FF2B5EF4-FFF2-40B4-BE49-F238E27FC236}">
                <a16:creationId xmlns:a16="http://schemas.microsoft.com/office/drawing/2014/main" xmlns="" id="{B007E412-564F-4520-A14B-2C4A3B84D2C0}"/>
              </a:ext>
            </a:extLst>
          </p:cNvPr>
          <p:cNvSpPr/>
          <p:nvPr/>
        </p:nvSpPr>
        <p:spPr>
          <a:xfrm>
            <a:off x="8391271" y="5032756"/>
            <a:ext cx="2075688" cy="10911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276608156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xmlns="" id="{FB9B5FE4-1782-41D6-974C-67D6BECFB229}"/>
              </a:ext>
            </a:extLst>
          </p:cNvPr>
          <p:cNvSpPr txBox="1"/>
          <p:nvPr/>
        </p:nvSpPr>
        <p:spPr>
          <a:xfrm>
            <a:off x="675641" y="1992589"/>
            <a:ext cx="2595880" cy="408797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“Clock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Region”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33020" indent="-302260">
              <a:lnSpc>
                <a:spcPct val="100800"/>
              </a:lnSpc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“Region”,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 “Change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date, time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400" i="1" spc="-1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formats”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opened </a:t>
            </a: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window,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“Additional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Settings”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71">
            <a:extLst>
              <a:ext uri="{FF2B5EF4-FFF2-40B4-BE49-F238E27FC236}">
                <a16:creationId xmlns:a16="http://schemas.microsoft.com/office/drawing/2014/main" xmlns="" id="{16E12B35-682A-4E7B-A95F-4CA1FA9DC030}"/>
              </a:ext>
            </a:extLst>
          </p:cNvPr>
          <p:cNvSpPr/>
          <p:nvPr/>
        </p:nvSpPr>
        <p:spPr>
          <a:xfrm>
            <a:off x="4642103" y="1880187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31">
            <a:extLst>
              <a:ext uri="{FF2B5EF4-FFF2-40B4-BE49-F238E27FC236}">
                <a16:creationId xmlns:a16="http://schemas.microsoft.com/office/drawing/2014/main" xmlns="" id="{65A4A4EB-A943-4E5C-88D5-FE442CB130E5}"/>
              </a:ext>
            </a:extLst>
          </p:cNvPr>
          <p:cNvSpPr/>
          <p:nvPr/>
        </p:nvSpPr>
        <p:spPr>
          <a:xfrm>
            <a:off x="4651247" y="2419681"/>
            <a:ext cx="3995928" cy="28254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32">
            <a:extLst>
              <a:ext uri="{FF2B5EF4-FFF2-40B4-BE49-F238E27FC236}">
                <a16:creationId xmlns:a16="http://schemas.microsoft.com/office/drawing/2014/main" xmlns="" id="{A331347E-305F-46FE-8A55-B6CCC880DB04}"/>
              </a:ext>
            </a:extLst>
          </p:cNvPr>
          <p:cNvSpPr/>
          <p:nvPr/>
        </p:nvSpPr>
        <p:spPr>
          <a:xfrm>
            <a:off x="8689847" y="2419681"/>
            <a:ext cx="3148583" cy="35661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33">
            <a:extLst>
              <a:ext uri="{FF2B5EF4-FFF2-40B4-BE49-F238E27FC236}">
                <a16:creationId xmlns:a16="http://schemas.microsoft.com/office/drawing/2014/main" xmlns="" id="{31C18BF1-2BD6-47AA-9580-F46944D72CF6}"/>
              </a:ext>
            </a:extLst>
          </p:cNvPr>
          <p:cNvSpPr/>
          <p:nvPr/>
        </p:nvSpPr>
        <p:spPr>
          <a:xfrm>
            <a:off x="4428744" y="4294202"/>
            <a:ext cx="1444752" cy="5303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1</a:t>
            </a:r>
            <a:endParaRPr dirty="0"/>
          </a:p>
        </p:txBody>
      </p:sp>
      <p:sp>
        <p:nvSpPr>
          <p:cNvPr id="12" name="object 134">
            <a:extLst>
              <a:ext uri="{FF2B5EF4-FFF2-40B4-BE49-F238E27FC236}">
                <a16:creationId xmlns:a16="http://schemas.microsoft.com/office/drawing/2014/main" xmlns="" id="{F9D97425-D706-4296-B80B-060BFD9C189D}"/>
              </a:ext>
            </a:extLst>
          </p:cNvPr>
          <p:cNvSpPr/>
          <p:nvPr/>
        </p:nvSpPr>
        <p:spPr>
          <a:xfrm>
            <a:off x="6394704" y="3730322"/>
            <a:ext cx="2200655" cy="4267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6">
            <a:extLst>
              <a:ext uri="{FF2B5EF4-FFF2-40B4-BE49-F238E27FC236}">
                <a16:creationId xmlns:a16="http://schemas.microsoft.com/office/drawing/2014/main" xmlns="" id="{F2EB11B2-A7B2-490B-8D96-EF1B7CAA2E23}"/>
              </a:ext>
            </a:extLst>
          </p:cNvPr>
          <p:cNvSpPr/>
          <p:nvPr/>
        </p:nvSpPr>
        <p:spPr>
          <a:xfrm>
            <a:off x="6163055" y="3516961"/>
            <a:ext cx="344424" cy="3474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  <p:sp>
        <p:nvSpPr>
          <p:cNvPr id="14" name="object 138">
            <a:extLst>
              <a:ext uri="{FF2B5EF4-FFF2-40B4-BE49-F238E27FC236}">
                <a16:creationId xmlns:a16="http://schemas.microsoft.com/office/drawing/2014/main" xmlns="" id="{6F03F74A-9900-4B69-AC86-9131567A4031}"/>
              </a:ext>
            </a:extLst>
          </p:cNvPr>
          <p:cNvSpPr/>
          <p:nvPr/>
        </p:nvSpPr>
        <p:spPr>
          <a:xfrm>
            <a:off x="9933432" y="5229937"/>
            <a:ext cx="1746503" cy="50596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478420415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xmlns="" id="{6D8C2CF0-5B84-497E-B7E4-EF360BB97110}"/>
              </a:ext>
            </a:extLst>
          </p:cNvPr>
          <p:cNvSpPr txBox="1"/>
          <p:nvPr/>
        </p:nvSpPr>
        <p:spPr>
          <a:xfrm>
            <a:off x="875048" y="1759893"/>
            <a:ext cx="2587625" cy="40929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</a:t>
            </a:r>
            <a:r>
              <a:rPr sz="24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l2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“Date” tab,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change</a:t>
            </a:r>
            <a:r>
              <a:rPr sz="2400" i="1" spc="-1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formats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as</a:t>
            </a:r>
            <a:r>
              <a:rPr sz="24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required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“Time”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tab,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change</a:t>
            </a:r>
            <a:r>
              <a:rPr sz="2400" i="1" spc="-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 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formats as</a:t>
            </a:r>
            <a:r>
              <a:rPr sz="2400" i="1" spc="-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required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Apply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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Ok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sz="24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Exit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66">
            <a:extLst>
              <a:ext uri="{FF2B5EF4-FFF2-40B4-BE49-F238E27FC236}">
                <a16:creationId xmlns:a16="http://schemas.microsoft.com/office/drawing/2014/main" xmlns="" id="{A86F781A-0839-4433-95E9-8FE24B594F16}"/>
              </a:ext>
            </a:extLst>
          </p:cNvPr>
          <p:cNvSpPr/>
          <p:nvPr/>
        </p:nvSpPr>
        <p:spPr>
          <a:xfrm>
            <a:off x="4772971" y="1759893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21">
            <a:extLst>
              <a:ext uri="{FF2B5EF4-FFF2-40B4-BE49-F238E27FC236}">
                <a16:creationId xmlns:a16="http://schemas.microsoft.com/office/drawing/2014/main" xmlns="" id="{1B78DEC7-B992-40F7-9278-92B16195D6D9}"/>
              </a:ext>
            </a:extLst>
          </p:cNvPr>
          <p:cNvSpPr/>
          <p:nvPr/>
        </p:nvSpPr>
        <p:spPr>
          <a:xfrm>
            <a:off x="4782115" y="2299387"/>
            <a:ext cx="2743200" cy="34198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22">
            <a:extLst>
              <a:ext uri="{FF2B5EF4-FFF2-40B4-BE49-F238E27FC236}">
                <a16:creationId xmlns:a16="http://schemas.microsoft.com/office/drawing/2014/main" xmlns="" id="{240A72DD-1D6E-4037-B3A7-E350609F71A8}"/>
              </a:ext>
            </a:extLst>
          </p:cNvPr>
          <p:cNvSpPr/>
          <p:nvPr/>
        </p:nvSpPr>
        <p:spPr>
          <a:xfrm>
            <a:off x="7668572" y="2299387"/>
            <a:ext cx="2752344" cy="33985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23">
            <a:extLst>
              <a:ext uri="{FF2B5EF4-FFF2-40B4-BE49-F238E27FC236}">
                <a16:creationId xmlns:a16="http://schemas.microsoft.com/office/drawing/2014/main" xmlns="" id="{E3EF67A8-ADB1-4016-B2B3-C4A13191BCE8}"/>
              </a:ext>
            </a:extLst>
          </p:cNvPr>
          <p:cNvSpPr/>
          <p:nvPr/>
        </p:nvSpPr>
        <p:spPr>
          <a:xfrm>
            <a:off x="5391718" y="2254784"/>
            <a:ext cx="627888" cy="4450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1</a:t>
            </a:r>
            <a:endParaRPr dirty="0"/>
          </a:p>
        </p:txBody>
      </p:sp>
      <p:sp>
        <p:nvSpPr>
          <p:cNvPr id="12" name="object 126">
            <a:extLst>
              <a:ext uri="{FF2B5EF4-FFF2-40B4-BE49-F238E27FC236}">
                <a16:creationId xmlns:a16="http://schemas.microsoft.com/office/drawing/2014/main" xmlns="" id="{55CBCAB5-474C-4CD3-B24D-596D2FE2F57E}"/>
              </a:ext>
            </a:extLst>
          </p:cNvPr>
          <p:cNvSpPr/>
          <p:nvPr/>
        </p:nvSpPr>
        <p:spPr>
          <a:xfrm>
            <a:off x="8061766" y="2239544"/>
            <a:ext cx="344424" cy="3444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864224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xmlns="" id="{158E05D5-D3F2-40D4-8DD1-363AA96CF479}"/>
              </a:ext>
            </a:extLst>
          </p:cNvPr>
          <p:cNvSpPr txBox="1"/>
          <p:nvPr/>
        </p:nvSpPr>
        <p:spPr>
          <a:xfrm>
            <a:off x="640716" y="1656020"/>
            <a:ext cx="2468245" cy="332732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Functions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Understanding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  <a:r>
              <a:rPr sz="2400" i="1" spc="-1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 functions</a:t>
            </a:r>
            <a:r>
              <a:rPr sz="24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work</a:t>
            </a:r>
          </a:p>
          <a:p>
            <a:pPr marL="314325" marR="1320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Working </a:t>
            </a: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sz="24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  functions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52">
            <a:extLst>
              <a:ext uri="{FF2B5EF4-FFF2-40B4-BE49-F238E27FC236}">
                <a16:creationId xmlns:a16="http://schemas.microsoft.com/office/drawing/2014/main" xmlns="" id="{71AFD8A2-7CAC-46E5-8FBF-9EEB03EB92FA}"/>
              </a:ext>
            </a:extLst>
          </p:cNvPr>
          <p:cNvSpPr/>
          <p:nvPr/>
        </p:nvSpPr>
        <p:spPr>
          <a:xfrm>
            <a:off x="4463255" y="1984659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1">
            <a:extLst>
              <a:ext uri="{FF2B5EF4-FFF2-40B4-BE49-F238E27FC236}">
                <a16:creationId xmlns:a16="http://schemas.microsoft.com/office/drawing/2014/main" xmlns="" id="{DD0C547B-8BAA-4D8E-992D-6E26014AC8C1}"/>
              </a:ext>
            </a:extLst>
          </p:cNvPr>
          <p:cNvSpPr/>
          <p:nvPr/>
        </p:nvSpPr>
        <p:spPr>
          <a:xfrm>
            <a:off x="4463255" y="2515009"/>
            <a:ext cx="7296911" cy="1609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93">
            <a:extLst>
              <a:ext uri="{FF2B5EF4-FFF2-40B4-BE49-F238E27FC236}">
                <a16:creationId xmlns:a16="http://schemas.microsoft.com/office/drawing/2014/main" xmlns="" id="{257B53B5-2BD7-4E75-8AB0-DC7A584D5703}"/>
              </a:ext>
            </a:extLst>
          </p:cNvPr>
          <p:cNvSpPr txBox="1"/>
          <p:nvPr/>
        </p:nvSpPr>
        <p:spPr>
          <a:xfrm>
            <a:off x="4758404" y="4709062"/>
            <a:ext cx="817244" cy="5080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-10" dirty="0">
                <a:latin typeface="Arial"/>
                <a:cs typeface="Arial"/>
              </a:rPr>
              <a:t>DATE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-30" dirty="0">
                <a:latin typeface="Arial"/>
                <a:cs typeface="Arial"/>
              </a:rPr>
              <a:t>Y</a:t>
            </a:r>
            <a:r>
              <a:rPr sz="1550" spc="20" dirty="0">
                <a:latin typeface="Arial"/>
                <a:cs typeface="Arial"/>
              </a:rPr>
              <a:t>EAR</a:t>
            </a:r>
            <a:endParaRPr sz="1550">
              <a:latin typeface="Arial"/>
              <a:cs typeface="Arial"/>
            </a:endParaRPr>
          </a:p>
        </p:txBody>
      </p:sp>
      <p:sp>
        <p:nvSpPr>
          <p:cNvPr id="11" name="object 94">
            <a:extLst>
              <a:ext uri="{FF2B5EF4-FFF2-40B4-BE49-F238E27FC236}">
                <a16:creationId xmlns:a16="http://schemas.microsoft.com/office/drawing/2014/main" xmlns="" id="{F1BB86DB-4887-4E9A-AC60-7F5034400365}"/>
              </a:ext>
            </a:extLst>
          </p:cNvPr>
          <p:cNvSpPr txBox="1"/>
          <p:nvPr/>
        </p:nvSpPr>
        <p:spPr>
          <a:xfrm>
            <a:off x="4758404" y="5190645"/>
            <a:ext cx="1301750" cy="9861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20" dirty="0">
                <a:latin typeface="Arial"/>
                <a:cs typeface="Arial"/>
              </a:rPr>
              <a:t>MONTH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-20" dirty="0">
                <a:latin typeface="Arial"/>
                <a:cs typeface="Arial"/>
              </a:rPr>
              <a:t>DAY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-10" dirty="0">
                <a:latin typeface="Arial"/>
                <a:cs typeface="Arial"/>
              </a:rPr>
              <a:t>TODAY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10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20" dirty="0">
                <a:latin typeface="Arial"/>
                <a:cs typeface="Arial"/>
              </a:rPr>
              <a:t>E</a:t>
            </a:r>
            <a:r>
              <a:rPr sz="1550" spc="15" dirty="0">
                <a:latin typeface="Arial"/>
                <a:cs typeface="Arial"/>
              </a:rPr>
              <a:t>O</a:t>
            </a:r>
            <a:r>
              <a:rPr sz="1550" spc="25" dirty="0">
                <a:latin typeface="Arial"/>
                <a:cs typeface="Arial"/>
              </a:rPr>
              <a:t>M</a:t>
            </a:r>
            <a:r>
              <a:rPr sz="1550" spc="15" dirty="0">
                <a:latin typeface="Arial"/>
                <a:cs typeface="Arial"/>
              </a:rPr>
              <a:t>O</a:t>
            </a:r>
            <a:r>
              <a:rPr sz="1550" spc="25" dirty="0">
                <a:latin typeface="Arial"/>
                <a:cs typeface="Arial"/>
              </a:rPr>
              <a:t>N</a:t>
            </a:r>
            <a:r>
              <a:rPr sz="1550" spc="10" dirty="0">
                <a:latin typeface="Arial"/>
                <a:cs typeface="Arial"/>
              </a:rPr>
              <a:t>T</a:t>
            </a:r>
            <a:r>
              <a:rPr sz="1550" spc="20" dirty="0">
                <a:latin typeface="Arial"/>
                <a:cs typeface="Arial"/>
              </a:rPr>
              <a:t>H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" name="object 95">
            <a:extLst>
              <a:ext uri="{FF2B5EF4-FFF2-40B4-BE49-F238E27FC236}">
                <a16:creationId xmlns:a16="http://schemas.microsoft.com/office/drawing/2014/main" xmlns="" id="{3104C87F-1DCF-4F7A-A9E6-2A212BE39551}"/>
              </a:ext>
            </a:extLst>
          </p:cNvPr>
          <p:cNvSpPr txBox="1"/>
          <p:nvPr/>
        </p:nvSpPr>
        <p:spPr>
          <a:xfrm>
            <a:off x="6361651" y="5190645"/>
            <a:ext cx="1833880" cy="9861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10" dirty="0">
                <a:latin typeface="Arial"/>
                <a:cs typeface="Arial"/>
              </a:rPr>
              <a:t>WORKDAY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5" dirty="0">
                <a:latin typeface="Arial"/>
                <a:cs typeface="Arial"/>
              </a:rPr>
              <a:t>NETWORKDAYS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-5" dirty="0">
                <a:latin typeface="Arial"/>
                <a:cs typeface="Arial"/>
              </a:rPr>
              <a:t>DATEVALUE</a:t>
            </a:r>
            <a:endParaRPr sz="1550">
              <a:latin typeface="Arial"/>
              <a:cs typeface="Arial"/>
            </a:endParaRPr>
          </a:p>
          <a:p>
            <a:pPr marL="262255" indent="-250190">
              <a:lnSpc>
                <a:spcPct val="100000"/>
              </a:lnSpc>
              <a:spcBef>
                <a:spcPts val="10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dirty="0">
                <a:latin typeface="Arial"/>
                <a:cs typeface="Arial"/>
              </a:rPr>
              <a:t>DATEDIF</a:t>
            </a:r>
            <a:endParaRPr sz="1550">
              <a:latin typeface="Arial"/>
              <a:cs typeface="Arial"/>
            </a:endParaRPr>
          </a:p>
        </p:txBody>
      </p:sp>
      <p:sp>
        <p:nvSpPr>
          <p:cNvPr id="13" name="object 98">
            <a:extLst>
              <a:ext uri="{FF2B5EF4-FFF2-40B4-BE49-F238E27FC236}">
                <a16:creationId xmlns:a16="http://schemas.microsoft.com/office/drawing/2014/main" xmlns="" id="{A7F2FCC7-296C-48AB-B053-EA0496213771}"/>
              </a:ext>
            </a:extLst>
          </p:cNvPr>
          <p:cNvSpPr txBox="1"/>
          <p:nvPr/>
        </p:nvSpPr>
        <p:spPr>
          <a:xfrm>
            <a:off x="5620988" y="4214177"/>
            <a:ext cx="2073910" cy="1002665"/>
          </a:xfrm>
          <a:prstGeom prst="rect">
            <a:avLst/>
          </a:prstGeom>
        </p:spPr>
        <p:txBody>
          <a:bodyPr vert="horz" wrap="square" lIns="0" tIns="1257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1900" b="1" spc="5" dirty="0">
                <a:latin typeface="Arial"/>
                <a:cs typeface="Arial"/>
              </a:rPr>
              <a:t>Date</a:t>
            </a:r>
            <a:r>
              <a:rPr sz="1900" b="1" spc="25" dirty="0">
                <a:latin typeface="Arial"/>
                <a:cs typeface="Arial"/>
              </a:rPr>
              <a:t> </a:t>
            </a:r>
            <a:r>
              <a:rPr sz="1900" b="1" spc="5" dirty="0">
                <a:latin typeface="Arial"/>
                <a:cs typeface="Arial"/>
              </a:rPr>
              <a:t>Functions</a:t>
            </a:r>
            <a:endParaRPr sz="1900">
              <a:latin typeface="Arial"/>
              <a:cs typeface="Arial"/>
            </a:endParaRPr>
          </a:p>
          <a:p>
            <a:pPr marL="1003300" indent="-250190">
              <a:lnSpc>
                <a:spcPct val="100000"/>
              </a:lnSpc>
              <a:spcBef>
                <a:spcPts val="760"/>
              </a:spcBef>
              <a:buFont typeface="Wingdings"/>
              <a:buChar char=""/>
              <a:tabLst>
                <a:tab pos="1003300" algn="l"/>
              </a:tabLst>
            </a:pPr>
            <a:r>
              <a:rPr sz="1550" spc="90" dirty="0">
                <a:latin typeface="Arial"/>
                <a:cs typeface="Arial"/>
              </a:rPr>
              <a:t>W</a:t>
            </a:r>
            <a:r>
              <a:rPr sz="1550" spc="20" dirty="0">
                <a:latin typeface="Arial"/>
                <a:cs typeface="Arial"/>
              </a:rPr>
              <a:t>EEK</a:t>
            </a:r>
            <a:r>
              <a:rPr sz="1550" spc="5" dirty="0">
                <a:latin typeface="Arial"/>
                <a:cs typeface="Arial"/>
              </a:rPr>
              <a:t>N</a:t>
            </a:r>
            <a:r>
              <a:rPr sz="1550" spc="25" dirty="0">
                <a:latin typeface="Arial"/>
                <a:cs typeface="Arial"/>
              </a:rPr>
              <a:t>UM</a:t>
            </a:r>
            <a:endParaRPr sz="1550">
              <a:latin typeface="Arial"/>
              <a:cs typeface="Arial"/>
            </a:endParaRPr>
          </a:p>
          <a:p>
            <a:pPr marL="1003300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1003300" algn="l"/>
              </a:tabLst>
            </a:pPr>
            <a:r>
              <a:rPr sz="1550" spc="10" dirty="0">
                <a:latin typeface="Arial"/>
                <a:cs typeface="Arial"/>
              </a:rPr>
              <a:t>WEEKDAY</a:t>
            </a:r>
            <a:endParaRPr sz="1550">
              <a:latin typeface="Arial"/>
              <a:cs typeface="Arial"/>
            </a:endParaRPr>
          </a:p>
        </p:txBody>
      </p:sp>
      <p:sp>
        <p:nvSpPr>
          <p:cNvPr id="14" name="object 101">
            <a:extLst>
              <a:ext uri="{FF2B5EF4-FFF2-40B4-BE49-F238E27FC236}">
                <a16:creationId xmlns:a16="http://schemas.microsoft.com/office/drawing/2014/main" xmlns="" id="{6104D6CD-DEE6-4E1E-BA81-242E954A4B46}"/>
              </a:ext>
            </a:extLst>
          </p:cNvPr>
          <p:cNvSpPr txBox="1"/>
          <p:nvPr/>
        </p:nvSpPr>
        <p:spPr>
          <a:xfrm>
            <a:off x="8534875" y="4214177"/>
            <a:ext cx="2419350" cy="1962785"/>
          </a:xfrm>
          <a:prstGeom prst="rect">
            <a:avLst/>
          </a:prstGeom>
        </p:spPr>
        <p:txBody>
          <a:bodyPr vert="horz" wrap="square" lIns="0" tIns="125730" rIns="0" bIns="0" rtlCol="0">
            <a:spAutoFit/>
          </a:bodyPr>
          <a:lstStyle/>
          <a:p>
            <a:pPr marL="603885">
              <a:lnSpc>
                <a:spcPct val="100000"/>
              </a:lnSpc>
              <a:spcBef>
                <a:spcPts val="990"/>
              </a:spcBef>
            </a:pPr>
            <a:r>
              <a:rPr sz="1900" b="1" dirty="0">
                <a:latin typeface="Arial"/>
                <a:cs typeface="Arial"/>
              </a:rPr>
              <a:t>Time</a:t>
            </a:r>
            <a:r>
              <a:rPr sz="1900" b="1" spc="-15" dirty="0">
                <a:latin typeface="Arial"/>
                <a:cs typeface="Arial"/>
              </a:rPr>
              <a:t> </a:t>
            </a:r>
            <a:r>
              <a:rPr sz="1900" b="1" spc="5" dirty="0">
                <a:latin typeface="Arial"/>
                <a:cs typeface="Arial"/>
              </a:rPr>
              <a:t>Functions</a:t>
            </a:r>
            <a:endParaRPr sz="1900" dirty="0">
              <a:latin typeface="Arial"/>
              <a:cs typeface="Arial"/>
            </a:endParaRPr>
          </a:p>
          <a:p>
            <a:pPr marL="1176655" lvl="2" indent="-250190">
              <a:spcBef>
                <a:spcPts val="760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15" dirty="0">
                <a:latin typeface="Arial"/>
                <a:cs typeface="Arial"/>
              </a:rPr>
              <a:t>TIME</a:t>
            </a:r>
            <a:endParaRPr sz="1550" dirty="0">
              <a:latin typeface="Arial"/>
              <a:cs typeface="Arial"/>
            </a:endParaRPr>
          </a:p>
          <a:p>
            <a:pPr marL="1176655" lvl="2" indent="-250190"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20" dirty="0">
                <a:latin typeface="Arial"/>
                <a:cs typeface="Arial"/>
              </a:rPr>
              <a:t>HOUR</a:t>
            </a:r>
            <a:endParaRPr sz="1550" dirty="0">
              <a:latin typeface="Arial"/>
              <a:cs typeface="Arial"/>
            </a:endParaRPr>
          </a:p>
          <a:p>
            <a:pPr marL="1176655" lvl="2" indent="-250190"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20" dirty="0">
                <a:latin typeface="Arial"/>
                <a:cs typeface="Arial"/>
              </a:rPr>
              <a:t>MINUTE</a:t>
            </a:r>
            <a:endParaRPr sz="1550" dirty="0">
              <a:latin typeface="Arial"/>
              <a:cs typeface="Arial"/>
            </a:endParaRPr>
          </a:p>
          <a:p>
            <a:pPr marL="1176655" lvl="2" indent="-250190"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20" dirty="0">
                <a:latin typeface="Arial"/>
                <a:cs typeface="Arial"/>
              </a:rPr>
              <a:t>SECOND</a:t>
            </a:r>
            <a:endParaRPr sz="1550" dirty="0">
              <a:latin typeface="Arial"/>
              <a:cs typeface="Arial"/>
            </a:endParaRPr>
          </a:p>
          <a:p>
            <a:pPr marL="1176655" lvl="2" indent="-250190">
              <a:spcBef>
                <a:spcPts val="40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25" dirty="0">
                <a:latin typeface="Arial"/>
                <a:cs typeface="Arial"/>
              </a:rPr>
              <a:t>NOW</a:t>
            </a:r>
            <a:endParaRPr sz="1550" dirty="0">
              <a:latin typeface="Arial"/>
              <a:cs typeface="Arial"/>
            </a:endParaRPr>
          </a:p>
          <a:p>
            <a:pPr marL="1176655" lvl="2" indent="-250190">
              <a:spcBef>
                <a:spcPts val="10"/>
              </a:spcBef>
              <a:buFont typeface="Wingdings"/>
              <a:buChar char=""/>
              <a:tabLst>
                <a:tab pos="262890" algn="l"/>
              </a:tabLst>
            </a:pPr>
            <a:r>
              <a:rPr sz="1550" spc="5" dirty="0">
                <a:latin typeface="Arial"/>
                <a:cs typeface="Arial"/>
              </a:rPr>
              <a:t>TIMEVALUE</a:t>
            </a:r>
            <a:endParaRPr sz="15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464831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xmlns="" id="{3BB578BD-88DC-475B-ADB6-63886E580BBE}"/>
              </a:ext>
            </a:extLst>
          </p:cNvPr>
          <p:cNvSpPr txBox="1"/>
          <p:nvPr/>
        </p:nvSpPr>
        <p:spPr>
          <a:xfrm>
            <a:off x="653841" y="1880187"/>
            <a:ext cx="2455120" cy="61439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b="1" i="1" u="heavy" spc="-2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  <a:r>
              <a:rPr sz="2000" spc="5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xmlns="" id="{97AE5E05-5F0E-415E-88BA-AF4FF705733B}"/>
              </a:ext>
            </a:extLst>
          </p:cNvPr>
          <p:cNvSpPr txBox="1"/>
          <p:nvPr/>
        </p:nvSpPr>
        <p:spPr>
          <a:xfrm>
            <a:off x="628441" y="2657388"/>
            <a:ext cx="2385695" cy="3231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26">
            <a:extLst>
              <a:ext uri="{FF2B5EF4-FFF2-40B4-BE49-F238E27FC236}">
                <a16:creationId xmlns:a16="http://schemas.microsoft.com/office/drawing/2014/main" xmlns="" id="{F9F12C55-EDE9-4428-8219-092982F43F0A}"/>
              </a:ext>
            </a:extLst>
          </p:cNvPr>
          <p:cNvSpPr/>
          <p:nvPr/>
        </p:nvSpPr>
        <p:spPr>
          <a:xfrm>
            <a:off x="4283582" y="1655573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40">
            <a:extLst>
              <a:ext uri="{FF2B5EF4-FFF2-40B4-BE49-F238E27FC236}">
                <a16:creationId xmlns:a16="http://schemas.microsoft.com/office/drawing/2014/main" xmlns="" id="{8950924F-6349-4E65-BA1E-DF5B6490ED4D}"/>
              </a:ext>
            </a:extLst>
          </p:cNvPr>
          <p:cNvSpPr/>
          <p:nvPr/>
        </p:nvSpPr>
        <p:spPr>
          <a:xfrm>
            <a:off x="4292726" y="2195067"/>
            <a:ext cx="5644896" cy="34198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1">
            <a:extLst>
              <a:ext uri="{FF2B5EF4-FFF2-40B4-BE49-F238E27FC236}">
                <a16:creationId xmlns:a16="http://schemas.microsoft.com/office/drawing/2014/main" xmlns="" id="{837E7E73-2179-40B8-B031-26311BF45793}"/>
              </a:ext>
            </a:extLst>
          </p:cNvPr>
          <p:cNvSpPr txBox="1"/>
          <p:nvPr/>
        </p:nvSpPr>
        <p:spPr>
          <a:xfrm>
            <a:off x="628441" y="3035722"/>
            <a:ext cx="2021414" cy="96436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94665" indent="-457200">
              <a:lnSpc>
                <a:spcPct val="100000"/>
              </a:lnSpc>
              <a:spcBef>
                <a:spcPts val="120"/>
              </a:spcBef>
              <a:buFont typeface="+mj-lt"/>
              <a:buAutoNum type="arabicPeriod"/>
              <a:tabLst>
                <a:tab pos="339725" algn="l"/>
                <a:tab pos="340360" algn="l"/>
                <a:tab pos="964565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Year</a:t>
            </a:r>
          </a:p>
          <a:p>
            <a:pPr marL="494665" indent="-457200">
              <a:lnSpc>
                <a:spcPct val="100000"/>
              </a:lnSpc>
              <a:spcBef>
                <a:spcPts val="120"/>
              </a:spcBef>
              <a:buFont typeface="+mj-lt"/>
              <a:buAutoNum type="arabicPeriod"/>
              <a:tabLst>
                <a:tab pos="339725" algn="l"/>
                <a:tab pos="340360" algn="l"/>
                <a:tab pos="964565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Month</a:t>
            </a:r>
          </a:p>
          <a:p>
            <a:pPr marL="494665" indent="-457200">
              <a:lnSpc>
                <a:spcPct val="100000"/>
              </a:lnSpc>
              <a:spcBef>
                <a:spcPts val="120"/>
              </a:spcBef>
              <a:buFont typeface="+mj-lt"/>
              <a:buAutoNum type="arabicPeriod"/>
              <a:tabLst>
                <a:tab pos="339725" algn="l"/>
                <a:tab pos="340360" algn="l"/>
                <a:tab pos="964565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Day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bject 62">
            <a:extLst>
              <a:ext uri="{FF2B5EF4-FFF2-40B4-BE49-F238E27FC236}">
                <a16:creationId xmlns:a16="http://schemas.microsoft.com/office/drawing/2014/main" xmlns="" id="{C79E1071-DFF0-4DF0-8DB0-1B8D3AF20A74}"/>
              </a:ext>
            </a:extLst>
          </p:cNvPr>
          <p:cNvSpPr txBox="1"/>
          <p:nvPr/>
        </p:nvSpPr>
        <p:spPr>
          <a:xfrm>
            <a:off x="5874639" y="3621532"/>
            <a:ext cx="335280" cy="13716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4604" rIns="0" bIns="0" rtlCol="0">
            <a:spAutoFit/>
          </a:bodyPr>
          <a:lstStyle/>
          <a:p>
            <a:pPr marL="2540">
              <a:lnSpc>
                <a:spcPct val="100000"/>
              </a:lnSpc>
              <a:spcBef>
                <a:spcPts val="114"/>
              </a:spcBef>
            </a:pPr>
            <a:r>
              <a:rPr sz="700" spc="-10" dirty="0">
                <a:latin typeface="Arial"/>
                <a:cs typeface="Arial"/>
              </a:rPr>
              <a:t>B1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68">
            <a:extLst>
              <a:ext uri="{FF2B5EF4-FFF2-40B4-BE49-F238E27FC236}">
                <a16:creationId xmlns:a16="http://schemas.microsoft.com/office/drawing/2014/main" xmlns="" id="{28DD0D21-D560-4C12-9A4B-944625A6386D}"/>
              </a:ext>
            </a:extLst>
          </p:cNvPr>
          <p:cNvSpPr txBox="1"/>
          <p:nvPr/>
        </p:nvSpPr>
        <p:spPr>
          <a:xfrm>
            <a:off x="4450968" y="5815637"/>
            <a:ext cx="6482080" cy="67755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70"/>
              </a:spcBef>
            </a:pP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All three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references can </a:t>
            </a: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take </a:t>
            </a:r>
            <a:r>
              <a:rPr sz="2200" b="1" i="1" spc="10" dirty="0">
                <a:solidFill>
                  <a:srgbClr val="001F5F"/>
                </a:solidFill>
                <a:latin typeface="Arial"/>
                <a:cs typeface="Arial"/>
              </a:rPr>
              <a:t>a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value, reference </a:t>
            </a: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or </a:t>
            </a:r>
            <a:r>
              <a:rPr sz="2200" b="1" i="1" spc="10" dirty="0">
                <a:solidFill>
                  <a:srgbClr val="001F5F"/>
                </a:solidFill>
                <a:latin typeface="Arial"/>
                <a:cs typeface="Arial"/>
              </a:rPr>
              <a:t>a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named  range</a:t>
            </a:r>
            <a:endParaRPr sz="2200" b="1" i="1" dirty="0">
              <a:latin typeface="Arial"/>
              <a:cs typeface="Arial"/>
            </a:endParaRPr>
          </a:p>
        </p:txBody>
      </p:sp>
      <p:sp>
        <p:nvSpPr>
          <p:cNvPr id="15" name="object 71">
            <a:extLst>
              <a:ext uri="{FF2B5EF4-FFF2-40B4-BE49-F238E27FC236}">
                <a16:creationId xmlns:a16="http://schemas.microsoft.com/office/drawing/2014/main" xmlns="" id="{5C9DF1BA-99A5-4FE8-B9CF-F82FFB9647DB}"/>
              </a:ext>
            </a:extLst>
          </p:cNvPr>
          <p:cNvSpPr txBox="1"/>
          <p:nvPr/>
        </p:nvSpPr>
        <p:spPr>
          <a:xfrm>
            <a:off x="10233278" y="3057143"/>
            <a:ext cx="1399540" cy="208280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15570" marR="108585" indent="1905" algn="ctr">
              <a:lnSpc>
                <a:spcPct val="101600"/>
              </a:lnSpc>
              <a:spcBef>
                <a:spcPts val="80"/>
              </a:spcBef>
            </a:pPr>
            <a:r>
              <a:rPr sz="1900" i="1" spc="30" dirty="0">
                <a:solidFill>
                  <a:srgbClr val="001F5F"/>
                </a:solidFill>
                <a:latin typeface="Arial"/>
                <a:cs typeface="Arial"/>
              </a:rPr>
              <a:t>We </a:t>
            </a:r>
            <a:r>
              <a:rPr sz="1900" i="1" spc="5" dirty="0">
                <a:solidFill>
                  <a:srgbClr val="001F5F"/>
                </a:solidFill>
                <a:latin typeface="Arial"/>
                <a:cs typeface="Arial"/>
              </a:rPr>
              <a:t>can  also use </a:t>
            </a:r>
            <a:r>
              <a:rPr sz="1900" i="1" spc="10" dirty="0">
                <a:solidFill>
                  <a:srgbClr val="001F5F"/>
                </a:solidFill>
                <a:latin typeface="Arial"/>
                <a:cs typeface="Arial"/>
              </a:rPr>
              <a:t>a  </a:t>
            </a:r>
            <a:r>
              <a:rPr sz="1900" i="1" dirty="0">
                <a:solidFill>
                  <a:srgbClr val="001F5F"/>
                </a:solidFill>
                <a:latin typeface="Arial"/>
                <a:cs typeface="Arial"/>
              </a:rPr>
              <a:t>part of the  date </a:t>
            </a:r>
            <a:r>
              <a:rPr sz="1900" i="1" spc="10" dirty="0">
                <a:solidFill>
                  <a:srgbClr val="001F5F"/>
                </a:solidFill>
                <a:latin typeface="Arial"/>
                <a:cs typeface="Arial"/>
              </a:rPr>
              <a:t>in </a:t>
            </a:r>
            <a:r>
              <a:rPr sz="1900" i="1" dirty="0">
                <a:solidFill>
                  <a:srgbClr val="001F5F"/>
                </a:solidFill>
                <a:latin typeface="Arial"/>
                <a:cs typeface="Arial"/>
              </a:rPr>
              <a:t>the  </a:t>
            </a:r>
            <a:r>
              <a:rPr sz="1900" i="1" spc="5" dirty="0">
                <a:solidFill>
                  <a:srgbClr val="001F5F"/>
                </a:solidFill>
                <a:latin typeface="Arial"/>
                <a:cs typeface="Arial"/>
              </a:rPr>
              <a:t>referred  </a:t>
            </a:r>
            <a:r>
              <a:rPr sz="1900" i="1" dirty="0">
                <a:solidFill>
                  <a:srgbClr val="001F5F"/>
                </a:solidFill>
                <a:latin typeface="Arial"/>
                <a:cs typeface="Arial"/>
              </a:rPr>
              <a:t>cell </a:t>
            </a:r>
            <a:r>
              <a:rPr sz="1900" i="1" spc="5" dirty="0">
                <a:solidFill>
                  <a:srgbClr val="001F5F"/>
                </a:solidFill>
                <a:latin typeface="Arial"/>
                <a:cs typeface="Arial"/>
              </a:rPr>
              <a:t>for</a:t>
            </a:r>
            <a:r>
              <a:rPr sz="1900" i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001F5F"/>
                </a:solidFill>
                <a:latin typeface="Arial"/>
                <a:cs typeface="Arial"/>
              </a:rPr>
              <a:t>this  </a:t>
            </a:r>
            <a:r>
              <a:rPr sz="1900" i="1" spc="5" dirty="0">
                <a:solidFill>
                  <a:srgbClr val="001F5F"/>
                </a:solidFill>
                <a:latin typeface="Arial"/>
                <a:cs typeface="Arial"/>
              </a:rPr>
              <a:t>function…</a:t>
            </a:r>
            <a:endParaRPr sz="1900" i="1" dirty="0">
              <a:latin typeface="Arial"/>
              <a:cs typeface="Arial"/>
            </a:endParaRPr>
          </a:p>
        </p:txBody>
      </p:sp>
      <p:sp>
        <p:nvSpPr>
          <p:cNvPr id="16" name="object 73">
            <a:extLst>
              <a:ext uri="{FF2B5EF4-FFF2-40B4-BE49-F238E27FC236}">
                <a16:creationId xmlns:a16="http://schemas.microsoft.com/office/drawing/2014/main" xmlns="" id="{079A11A7-5847-4042-9989-2EE1BDA44105}"/>
              </a:ext>
            </a:extLst>
          </p:cNvPr>
          <p:cNvSpPr txBox="1"/>
          <p:nvPr/>
        </p:nvSpPr>
        <p:spPr>
          <a:xfrm>
            <a:off x="662986" y="4218002"/>
            <a:ext cx="2385695" cy="92525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TIME</a:t>
            </a:r>
          </a:p>
          <a:p>
            <a:pPr marL="12700" marR="5080">
              <a:lnSpc>
                <a:spcPct val="101499"/>
              </a:lnSpc>
            </a:pP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serial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r>
              <a:rPr sz="20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 time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bject 74">
            <a:extLst>
              <a:ext uri="{FF2B5EF4-FFF2-40B4-BE49-F238E27FC236}">
                <a16:creationId xmlns:a16="http://schemas.microsoft.com/office/drawing/2014/main" xmlns="" id="{03320979-0125-4018-8DC5-98DE50B73688}"/>
              </a:ext>
            </a:extLst>
          </p:cNvPr>
          <p:cNvSpPr txBox="1"/>
          <p:nvPr/>
        </p:nvSpPr>
        <p:spPr>
          <a:xfrm>
            <a:off x="662986" y="5175317"/>
            <a:ext cx="1475530" cy="93871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spc="10" dirty="0">
                <a:latin typeface="Segoe UI" panose="020B0502040204020203" pitchFamily="34" charset="0"/>
                <a:cs typeface="Segoe UI" panose="020B0502040204020203" pitchFamily="34" charset="0"/>
              </a:rPr>
              <a:t>Hour</a:t>
            </a:r>
            <a:endParaRPr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dirty="0">
                <a:latin typeface="Segoe UI" panose="020B0502040204020203" pitchFamily="34" charset="0"/>
                <a:cs typeface="Segoe UI" panose="020B0502040204020203" pitchFamily="34" charset="0"/>
              </a:rPr>
              <a:t>Minute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spc="15" dirty="0">
                <a:latin typeface="Segoe UI" panose="020B0502040204020203" pitchFamily="34" charset="0"/>
                <a:cs typeface="Segoe UI" panose="020B0502040204020203" pitchFamily="34" charset="0"/>
              </a:rPr>
              <a:t>Se</a:t>
            </a:r>
            <a:r>
              <a:rPr sz="2000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000" spc="15" dirty="0"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sz="2000" spc="10" dirty="0"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endParaRPr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702592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4D47EC5-995B-4C05-B3F4-8B06F6262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715" y="1685142"/>
            <a:ext cx="7964129" cy="49027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044540-7888-4983-9DFC-EA239C346D3A}"/>
              </a:ext>
            </a:extLst>
          </p:cNvPr>
          <p:cNvSpPr txBox="1"/>
          <p:nvPr/>
        </p:nvSpPr>
        <p:spPr>
          <a:xfrm>
            <a:off x="10233905" y="1991032"/>
            <a:ext cx="14173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b="1" i="1" spc="3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</a:t>
            </a:r>
            <a:r>
              <a:rPr lang="en-IN"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 also use </a:t>
            </a:r>
            <a:r>
              <a:rPr lang="en-IN"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 of the  date </a:t>
            </a:r>
            <a:r>
              <a:rPr lang="en-IN"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referred  </a:t>
            </a:r>
            <a:r>
              <a:rPr lang="en-IN"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</a:t>
            </a:r>
            <a:r>
              <a:rPr lang="en-IN" sz="2200" b="1" i="1" spc="-3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 </a:t>
            </a:r>
            <a:r>
              <a:rPr lang="en-IN"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lang="en-IN"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7105764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795215" y="681038"/>
            <a:ext cx="285998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graphicFrame>
        <p:nvGraphicFramePr>
          <p:cNvPr id="11" name="object 12">
            <a:extLst>
              <a:ext uri="{FF2B5EF4-FFF2-40B4-BE49-F238E27FC236}">
                <a16:creationId xmlns:a16="http://schemas.microsoft.com/office/drawing/2014/main" xmlns="" id="{B6B3A73E-71CF-4213-8012-5E1C6B386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8304898"/>
              </p:ext>
            </p:extLst>
          </p:nvPr>
        </p:nvGraphicFramePr>
        <p:xfrm>
          <a:off x="826454" y="2626409"/>
          <a:ext cx="10539092" cy="11765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7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481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4812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35635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658367">
                <a:tc gridSpan="3">
                  <a:txBody>
                    <a:bodyPr/>
                    <a:lstStyle/>
                    <a:p>
                      <a:pPr marR="762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365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Year</a:t>
                      </a:r>
                      <a:endParaRPr sz="3650" dirty="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R w="28575">
                      <a:solidFill>
                        <a:srgbClr val="FFFFFF"/>
                      </a:solidFill>
                      <a:prstDash val="solid"/>
                    </a:lnR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0636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365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Month</a:t>
                      </a:r>
                      <a:endParaRPr sz="365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36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365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28575">
                      <a:solidFill>
                        <a:srgbClr val="FFFFFF"/>
                      </a:solidFill>
                      <a:prstDash val="solid"/>
                    </a:lnL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9936">
                <a:tc>
                  <a:txBody>
                    <a:bodyPr/>
                    <a:lstStyle/>
                    <a:p>
                      <a:pPr marR="30480" algn="r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10" dirty="0">
                          <a:latin typeface="Arial"/>
                          <a:cs typeface="Arial"/>
                        </a:rPr>
                        <a:t>Sep 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05, </a:t>
                      </a:r>
                      <a:r>
                        <a:rPr sz="1550" spc="-5" dirty="0">
                          <a:latin typeface="Arial"/>
                          <a:cs typeface="Arial"/>
                        </a:rPr>
                        <a:t>2019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3495" algn="r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4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50" spc="-15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550" spc="-4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9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10" dirty="0">
                          <a:latin typeface="Arial"/>
                          <a:cs typeface="Arial"/>
                        </a:rPr>
                        <a:t>=YEAR(A3)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R w="28575">
                      <a:solidFill>
                        <a:srgbClr val="FFFFFF"/>
                      </a:solidFill>
                      <a:prstDash val="solid"/>
                    </a:ln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5" dirty="0">
                          <a:latin typeface="Arial"/>
                          <a:cs typeface="Arial"/>
                        </a:rPr>
                        <a:t>Dec 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21,</a:t>
                      </a:r>
                      <a:r>
                        <a:rPr sz="155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50" spc="-5" dirty="0">
                          <a:latin typeface="Arial"/>
                          <a:cs typeface="Arial"/>
                        </a:rPr>
                        <a:t>1949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L w="28575">
                      <a:solidFill>
                        <a:srgbClr val="FFFFFF"/>
                      </a:solidFill>
                      <a:prstDash val="solid"/>
                    </a:lnL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1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2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5" dirty="0">
                          <a:latin typeface="Arial"/>
                          <a:cs typeface="Arial"/>
                        </a:rPr>
                        <a:t>=MONTH(E3)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R w="28575">
                      <a:solidFill>
                        <a:srgbClr val="FFFFFF"/>
                      </a:solidFill>
                      <a:prstDash val="solid"/>
                    </a:ln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dirty="0">
                          <a:latin typeface="Arial"/>
                          <a:cs typeface="Arial"/>
                        </a:rPr>
                        <a:t>Aug </a:t>
                      </a:r>
                      <a:r>
                        <a:rPr sz="1550" spc="-10" dirty="0">
                          <a:latin typeface="Arial"/>
                          <a:cs typeface="Arial"/>
                        </a:rPr>
                        <a:t>15,</a:t>
                      </a:r>
                      <a:r>
                        <a:rPr sz="155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50" spc="-5" dirty="0">
                          <a:latin typeface="Arial"/>
                          <a:cs typeface="Arial"/>
                        </a:rPr>
                        <a:t>1947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L w="28575">
                      <a:solidFill>
                        <a:srgbClr val="FFFFFF"/>
                      </a:solidFill>
                      <a:prstDash val="solid"/>
                    </a:lnL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1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5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785"/>
                        </a:lnSpc>
                        <a:spcBef>
                          <a:spcPts val="80"/>
                        </a:spcBef>
                      </a:pPr>
                      <a:r>
                        <a:rPr sz="1550" spc="-10" dirty="0">
                          <a:latin typeface="Arial"/>
                          <a:cs typeface="Arial"/>
                        </a:rPr>
                        <a:t>=DAY(I3)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224">
                <a:tc>
                  <a:txBody>
                    <a:bodyPr/>
                    <a:lstStyle/>
                    <a:p>
                      <a:pPr marR="29845" algn="r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1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50" spc="-4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550" spc="-1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9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3495" algn="r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4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550" spc="-1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sz="1550" spc="-4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155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10" dirty="0">
                          <a:latin typeface="Arial"/>
                          <a:cs typeface="Arial"/>
                        </a:rPr>
                        <a:t>=YEAR(A4)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R w="28575">
                      <a:solidFill>
                        <a:srgbClr val="FFFFFF"/>
                      </a:solidFill>
                      <a:prstDash val="solid"/>
                    </a:lnR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1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50" spc="-4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550" spc="-1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9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28575">
                      <a:solidFill>
                        <a:srgbClr val="FFFFFF"/>
                      </a:solidFill>
                      <a:prstDash val="solid"/>
                    </a:lnL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5" dirty="0">
                          <a:latin typeface="Arial"/>
                          <a:cs typeface="Arial"/>
                        </a:rPr>
                        <a:t>=MONTH(E4)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R w="28575">
                      <a:solidFill>
                        <a:srgbClr val="FFFFFF"/>
                      </a:solidFill>
                      <a:prstDash val="solid"/>
                    </a:lnR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1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50" spc="-4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550" spc="-1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latin typeface="Arial"/>
                          <a:cs typeface="Arial"/>
                        </a:rPr>
                        <a:t>9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28575">
                      <a:solidFill>
                        <a:srgbClr val="FFFFFF"/>
                      </a:solidFill>
                      <a:prstDash val="solid"/>
                    </a:lnL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1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55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5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ts val="1860"/>
                        </a:lnSpc>
                        <a:spcBef>
                          <a:spcPts val="155"/>
                        </a:spcBef>
                      </a:pPr>
                      <a:r>
                        <a:rPr sz="1550" spc="-10" dirty="0">
                          <a:latin typeface="Arial"/>
                          <a:cs typeface="Arial"/>
                        </a:rPr>
                        <a:t>=DAY(I4)</a:t>
                      </a:r>
                      <a:endParaRPr sz="1550" dirty="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2" name="object 15">
            <a:extLst>
              <a:ext uri="{FF2B5EF4-FFF2-40B4-BE49-F238E27FC236}">
                <a16:creationId xmlns:a16="http://schemas.microsoft.com/office/drawing/2014/main" xmlns="" id="{15BAB433-950D-42D4-AE36-8E70A9EA09C5}"/>
              </a:ext>
            </a:extLst>
          </p:cNvPr>
          <p:cNvSpPr txBox="1"/>
          <p:nvPr/>
        </p:nvSpPr>
        <p:spPr>
          <a:xfrm>
            <a:off x="929578" y="4128565"/>
            <a:ext cx="3274695" cy="11512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10"/>
              </a:spcBef>
            </a:pPr>
            <a:r>
              <a:rPr sz="2100" b="1" spc="5" dirty="0">
                <a:solidFill>
                  <a:srgbClr val="001F5F"/>
                </a:solidFill>
                <a:latin typeface="Arial"/>
                <a:cs typeface="Arial"/>
              </a:rPr>
              <a:t>Returns </a:t>
            </a:r>
            <a:r>
              <a:rPr sz="2100" b="1" spc="-10" dirty="0">
                <a:solidFill>
                  <a:srgbClr val="001F5F"/>
                </a:solidFill>
                <a:latin typeface="Arial"/>
                <a:cs typeface="Arial"/>
              </a:rPr>
              <a:t>YEAR </a:t>
            </a:r>
            <a:r>
              <a:rPr sz="2100" b="1" spc="-5" dirty="0">
                <a:solidFill>
                  <a:srgbClr val="001F5F"/>
                </a:solidFill>
                <a:latin typeface="Arial"/>
                <a:cs typeface="Arial"/>
              </a:rPr>
              <a:t>value</a:t>
            </a:r>
            <a:r>
              <a:rPr sz="21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from  </a:t>
            </a:r>
            <a:r>
              <a:rPr sz="2100" b="1" spc="5" dirty="0">
                <a:solidFill>
                  <a:srgbClr val="001F5F"/>
                </a:solidFill>
                <a:latin typeface="Arial"/>
                <a:cs typeface="Arial"/>
              </a:rPr>
              <a:t>a</a:t>
            </a:r>
            <a:r>
              <a:rPr sz="21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endParaRPr sz="2100" dirty="0">
              <a:latin typeface="Arial"/>
              <a:cs typeface="Arial"/>
            </a:endParaRPr>
          </a:p>
          <a:p>
            <a:pPr marL="451484" marR="443865" algn="ctr">
              <a:lnSpc>
                <a:spcPct val="101899"/>
              </a:lnSpc>
              <a:spcBef>
                <a:spcPts val="10"/>
              </a:spcBef>
            </a:pPr>
            <a:r>
              <a:rPr sz="1550" b="1" spc="10" dirty="0">
                <a:solidFill>
                  <a:srgbClr val="001F5F"/>
                </a:solidFill>
                <a:latin typeface="Arial"/>
                <a:cs typeface="Arial"/>
              </a:rPr>
              <a:t>(Only </a:t>
            </a:r>
            <a:r>
              <a:rPr sz="1550" b="1" spc="25" dirty="0">
                <a:solidFill>
                  <a:srgbClr val="001F5F"/>
                </a:solidFill>
                <a:latin typeface="Arial"/>
                <a:cs typeface="Arial"/>
              </a:rPr>
              <a:t>when </a:t>
            </a:r>
            <a:r>
              <a:rPr sz="1550" b="1" spc="10" dirty="0">
                <a:solidFill>
                  <a:srgbClr val="001F5F"/>
                </a:solidFill>
                <a:latin typeface="Arial"/>
                <a:cs typeface="Arial"/>
              </a:rPr>
              <a:t>entire </a:t>
            </a:r>
            <a:r>
              <a:rPr sz="1550" b="1" spc="15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r>
              <a:rPr sz="1550" b="1" spc="-1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550" b="1" spc="5" dirty="0">
                <a:solidFill>
                  <a:srgbClr val="001F5F"/>
                </a:solidFill>
                <a:latin typeface="Arial"/>
                <a:cs typeface="Arial"/>
              </a:rPr>
              <a:t>is  provided)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13" name="object 17">
            <a:extLst>
              <a:ext uri="{FF2B5EF4-FFF2-40B4-BE49-F238E27FC236}">
                <a16:creationId xmlns:a16="http://schemas.microsoft.com/office/drawing/2014/main" xmlns="" id="{42BC638B-A9EB-4492-83D7-85891F5B67E3}"/>
              </a:ext>
            </a:extLst>
          </p:cNvPr>
          <p:cNvSpPr txBox="1"/>
          <p:nvPr/>
        </p:nvSpPr>
        <p:spPr>
          <a:xfrm>
            <a:off x="4672522" y="4131612"/>
            <a:ext cx="2844165" cy="11512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10"/>
              </a:spcBef>
            </a:pPr>
            <a:r>
              <a:rPr sz="2100" b="1" spc="5" dirty="0">
                <a:solidFill>
                  <a:srgbClr val="001F5F"/>
                </a:solidFill>
                <a:latin typeface="Arial"/>
                <a:cs typeface="Arial"/>
              </a:rPr>
              <a:t>Returns </a:t>
            </a:r>
            <a:r>
              <a:rPr sz="2100" b="1" spc="15" dirty="0">
                <a:solidFill>
                  <a:srgbClr val="001F5F"/>
                </a:solidFill>
                <a:latin typeface="Arial"/>
                <a:cs typeface="Arial"/>
              </a:rPr>
              <a:t>MONTH</a:t>
            </a:r>
            <a:r>
              <a:rPr sz="2100" b="1" spc="-2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001F5F"/>
                </a:solidFill>
                <a:latin typeface="Arial"/>
                <a:cs typeface="Arial"/>
              </a:rPr>
              <a:t>value 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from </a:t>
            </a:r>
            <a:r>
              <a:rPr sz="2100" b="1" spc="5" dirty="0">
                <a:solidFill>
                  <a:srgbClr val="001F5F"/>
                </a:solidFill>
                <a:latin typeface="Arial"/>
                <a:cs typeface="Arial"/>
              </a:rPr>
              <a:t>a</a:t>
            </a:r>
            <a:r>
              <a:rPr sz="21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endParaRPr sz="2100" dirty="0">
              <a:latin typeface="Arial"/>
              <a:cs typeface="Arial"/>
            </a:endParaRPr>
          </a:p>
          <a:p>
            <a:pPr marL="238125" marR="226695" algn="ctr">
              <a:lnSpc>
                <a:spcPct val="101899"/>
              </a:lnSpc>
              <a:spcBef>
                <a:spcPts val="10"/>
              </a:spcBef>
            </a:pPr>
            <a:r>
              <a:rPr sz="1550" b="1" spc="10" dirty="0">
                <a:solidFill>
                  <a:srgbClr val="001F5F"/>
                </a:solidFill>
                <a:latin typeface="Arial"/>
                <a:cs typeface="Arial"/>
              </a:rPr>
              <a:t>(Only </a:t>
            </a:r>
            <a:r>
              <a:rPr sz="1550" b="1" spc="25" dirty="0">
                <a:solidFill>
                  <a:srgbClr val="001F5F"/>
                </a:solidFill>
                <a:latin typeface="Arial"/>
                <a:cs typeface="Arial"/>
              </a:rPr>
              <a:t>when </a:t>
            </a:r>
            <a:r>
              <a:rPr sz="1550" b="1" spc="10" dirty="0">
                <a:solidFill>
                  <a:srgbClr val="001F5F"/>
                </a:solidFill>
                <a:latin typeface="Arial"/>
                <a:cs typeface="Arial"/>
              </a:rPr>
              <a:t>entire </a:t>
            </a:r>
            <a:r>
              <a:rPr sz="1550" b="1" spc="15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r>
              <a:rPr sz="1550" b="1" spc="-1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550" b="1" spc="5" dirty="0">
                <a:solidFill>
                  <a:srgbClr val="001F5F"/>
                </a:solidFill>
                <a:latin typeface="Arial"/>
                <a:cs typeface="Arial"/>
              </a:rPr>
              <a:t>is  provided)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14" name="object 19">
            <a:extLst>
              <a:ext uri="{FF2B5EF4-FFF2-40B4-BE49-F238E27FC236}">
                <a16:creationId xmlns:a16="http://schemas.microsoft.com/office/drawing/2014/main" xmlns="" id="{D3BB5FC6-AF6D-4170-BD1F-879383897073}"/>
              </a:ext>
            </a:extLst>
          </p:cNvPr>
          <p:cNvSpPr txBox="1"/>
          <p:nvPr/>
        </p:nvSpPr>
        <p:spPr>
          <a:xfrm>
            <a:off x="7979601" y="4128565"/>
            <a:ext cx="3292475" cy="11512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10"/>
              </a:spcBef>
            </a:pPr>
            <a:r>
              <a:rPr sz="2100" b="1" spc="5" dirty="0">
                <a:solidFill>
                  <a:srgbClr val="001F5F"/>
                </a:solidFill>
                <a:latin typeface="Arial"/>
                <a:cs typeface="Arial"/>
              </a:rPr>
              <a:t>Returns </a:t>
            </a:r>
            <a:r>
              <a:rPr sz="2100" b="1" spc="-75" dirty="0">
                <a:solidFill>
                  <a:srgbClr val="001F5F"/>
                </a:solidFill>
                <a:latin typeface="Arial"/>
                <a:cs typeface="Arial"/>
              </a:rPr>
              <a:t>DAY </a:t>
            </a:r>
            <a:r>
              <a:rPr sz="2100" b="1" spc="-5" dirty="0">
                <a:solidFill>
                  <a:srgbClr val="001F5F"/>
                </a:solidFill>
                <a:latin typeface="Arial"/>
                <a:cs typeface="Arial"/>
              </a:rPr>
              <a:t>value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from</a:t>
            </a:r>
            <a:r>
              <a:rPr sz="21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b="1" spc="5" dirty="0">
                <a:solidFill>
                  <a:srgbClr val="001F5F"/>
                </a:solidFill>
                <a:latin typeface="Arial"/>
                <a:cs typeface="Arial"/>
              </a:rPr>
              <a:t>a 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endParaRPr sz="2100" dirty="0">
              <a:latin typeface="Arial"/>
              <a:cs typeface="Arial"/>
            </a:endParaRPr>
          </a:p>
          <a:p>
            <a:pPr marL="460375" marR="452755" algn="ctr">
              <a:lnSpc>
                <a:spcPct val="101899"/>
              </a:lnSpc>
              <a:spcBef>
                <a:spcPts val="10"/>
              </a:spcBef>
            </a:pPr>
            <a:r>
              <a:rPr sz="1550" b="1" spc="10" dirty="0">
                <a:solidFill>
                  <a:srgbClr val="001F5F"/>
                </a:solidFill>
                <a:latin typeface="Arial"/>
                <a:cs typeface="Arial"/>
              </a:rPr>
              <a:t>(Only </a:t>
            </a:r>
            <a:r>
              <a:rPr sz="1550" b="1" spc="25" dirty="0">
                <a:solidFill>
                  <a:srgbClr val="001F5F"/>
                </a:solidFill>
                <a:latin typeface="Arial"/>
                <a:cs typeface="Arial"/>
              </a:rPr>
              <a:t>when </a:t>
            </a:r>
            <a:r>
              <a:rPr sz="1550" b="1" spc="10" dirty="0">
                <a:solidFill>
                  <a:srgbClr val="001F5F"/>
                </a:solidFill>
                <a:latin typeface="Arial"/>
                <a:cs typeface="Arial"/>
              </a:rPr>
              <a:t>entire </a:t>
            </a:r>
            <a:r>
              <a:rPr sz="1550" b="1" spc="15" dirty="0">
                <a:solidFill>
                  <a:srgbClr val="001F5F"/>
                </a:solidFill>
                <a:latin typeface="Arial"/>
                <a:cs typeface="Arial"/>
              </a:rPr>
              <a:t>date</a:t>
            </a:r>
            <a:r>
              <a:rPr sz="1550" b="1" spc="-1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550" b="1" spc="5" dirty="0">
                <a:solidFill>
                  <a:srgbClr val="001F5F"/>
                </a:solidFill>
                <a:latin typeface="Arial"/>
                <a:cs typeface="Arial"/>
              </a:rPr>
              <a:t>is  provided)</a:t>
            </a:r>
            <a:endParaRPr sz="15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902803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201" y="681038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xmlns="" id="{ED4B40C8-1C3D-4CBE-BC80-9BC4C6A4DB40}"/>
              </a:ext>
            </a:extLst>
          </p:cNvPr>
          <p:cNvSpPr txBox="1"/>
          <p:nvPr/>
        </p:nvSpPr>
        <p:spPr>
          <a:xfrm>
            <a:off x="806714" y="1839637"/>
            <a:ext cx="2472055" cy="238437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u="heavy" spc="-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TODAY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000"/>
              </a:lnSpc>
              <a:spcBef>
                <a:spcPts val="5"/>
              </a:spcBef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 current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system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date. 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 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refresh the date 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whenever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recalculates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24">
            <a:extLst>
              <a:ext uri="{FF2B5EF4-FFF2-40B4-BE49-F238E27FC236}">
                <a16:creationId xmlns:a16="http://schemas.microsoft.com/office/drawing/2014/main" xmlns="" id="{2CD03D9D-4C71-443F-B793-9501D0A5F72C}"/>
              </a:ext>
            </a:extLst>
          </p:cNvPr>
          <p:cNvSpPr/>
          <p:nvPr/>
        </p:nvSpPr>
        <p:spPr>
          <a:xfrm>
            <a:off x="4507499" y="2097024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8">
            <a:extLst>
              <a:ext uri="{FF2B5EF4-FFF2-40B4-BE49-F238E27FC236}">
                <a16:creationId xmlns:a16="http://schemas.microsoft.com/office/drawing/2014/main" xmlns="" id="{D1F26F93-9B6C-4F08-AAD5-E1BFB2E921D6}"/>
              </a:ext>
            </a:extLst>
          </p:cNvPr>
          <p:cNvSpPr/>
          <p:nvPr/>
        </p:nvSpPr>
        <p:spPr>
          <a:xfrm>
            <a:off x="4516643" y="2636518"/>
            <a:ext cx="7293864" cy="1255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41">
            <a:extLst>
              <a:ext uri="{FF2B5EF4-FFF2-40B4-BE49-F238E27FC236}">
                <a16:creationId xmlns:a16="http://schemas.microsoft.com/office/drawing/2014/main" xmlns="" id="{8D001166-5D60-443E-B9CD-3204AC70B49B}"/>
              </a:ext>
            </a:extLst>
          </p:cNvPr>
          <p:cNvSpPr txBox="1"/>
          <p:nvPr/>
        </p:nvSpPr>
        <p:spPr>
          <a:xfrm>
            <a:off x="797417" y="4468802"/>
            <a:ext cx="2330450" cy="17081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sz="22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endParaRPr lang="en-IN" sz="2200" b="1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NOW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current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system</a:t>
            </a:r>
            <a:r>
              <a:rPr sz="22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time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4176117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3" y="681039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529D65-2071-464C-8C19-67B5E3D50B00}"/>
              </a:ext>
            </a:extLst>
          </p:cNvPr>
          <p:cNvSpPr txBox="1"/>
          <p:nvPr/>
        </p:nvSpPr>
        <p:spPr>
          <a:xfrm>
            <a:off x="506753" y="1767449"/>
            <a:ext cx="10746266" cy="5246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conditional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sum,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values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range that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one or 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conditions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included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400" i="1" spc="-19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	 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 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-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-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spc="-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 </a:t>
            </a:r>
            <a:r>
              <a:rPr lang="en-IN" sz="2400" i="1" spc="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 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ng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 </a:t>
            </a:r>
            <a:r>
              <a:rPr lang="en-IN" sz="2400" i="1" spc="-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 </a:t>
            </a:r>
            <a:r>
              <a:rPr lang="en-IN" sz="2400" i="1" spc="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-3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-2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 </a:t>
            </a:r>
            <a:r>
              <a:rPr lang="en-IN" sz="2400" i="1" spc="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spc="-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 </a:t>
            </a:r>
            <a:r>
              <a:rPr lang="en-IN" sz="2400" i="1" spc="-3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</a:t>
            </a:r>
            <a:r>
              <a:rPr lang="en-IN" sz="2400" i="1" spc="-1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buFont typeface="Wingdings" panose="05000000000000000000" pitchFamily="2" charset="2"/>
              <a:buChar char="Ø"/>
              <a:tabLst>
                <a:tab pos="314960" algn="l"/>
              </a:tabLst>
            </a:pPr>
            <a:endParaRPr lang="en-IN" sz="2400" i="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buFont typeface="Wingdings" panose="05000000000000000000" pitchFamily="2" charset="2"/>
              <a:buChar char="Ø"/>
              <a:tabLst>
                <a:tab pos="314960" algn="l"/>
              </a:tabLst>
            </a:pP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range: The range containing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values that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determine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whether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include a particular cell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400" i="1" spc="-17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314960" algn="l"/>
              </a:tabLst>
            </a:pP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criteria: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expression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determines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whether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include a particular cell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400" i="1" spc="-19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marR="9144" indent="-342900">
              <a:lnSpc>
                <a:spcPct val="111000"/>
              </a:lnSpc>
              <a:buFont typeface="Wingdings" panose="05000000000000000000" pitchFamily="2" charset="2"/>
              <a:buChar char="Ø"/>
              <a:tabLst>
                <a:tab pos="314960" algn="l"/>
              </a:tabLst>
            </a:pPr>
            <a:r>
              <a:rPr lang="en-IN" sz="2400" i="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sum_range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Optional.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that contains 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want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sum. If </a:t>
            </a:r>
            <a:r>
              <a:rPr lang="en-IN" sz="2400" i="1" spc="-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omit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argument,  the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function 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uses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400" i="1" spc="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specified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 </a:t>
            </a:r>
            <a:r>
              <a:rPr lang="en-IN" sz="2400" i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first</a:t>
            </a:r>
            <a:r>
              <a:rPr lang="en-IN" sz="2400" i="1" spc="-17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argument.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9400775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236696" y="665688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xmlns="" id="{3297F71A-D134-4E38-9141-BCE305E37D9A}"/>
              </a:ext>
            </a:extLst>
          </p:cNvPr>
          <p:cNvSpPr txBox="1"/>
          <p:nvPr/>
        </p:nvSpPr>
        <p:spPr>
          <a:xfrm>
            <a:off x="236696" y="1688956"/>
            <a:ext cx="3715871" cy="507215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EOMONTH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000"/>
              </a:lnSpc>
              <a:spcBef>
                <a:spcPts val="5"/>
              </a:spcBef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Calculates</a:t>
            </a:r>
            <a:r>
              <a:rPr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last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day of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month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after 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adding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specified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number of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months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date. The </a:t>
            </a:r>
            <a:r>
              <a:rPr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result 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returned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as a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serial</a:t>
            </a:r>
            <a:r>
              <a:rPr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2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18415" indent="-302260">
              <a:spcBef>
                <a:spcPts val="3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Months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a value,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function,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200" i="1" spc="-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</a:p>
          <a:p>
            <a:pPr marL="314325" marR="5080" indent="-302260" algn="just">
              <a:lnSpc>
                <a:spcPct val="101499"/>
              </a:lnSpc>
              <a:spcBef>
                <a:spcPts val="95"/>
              </a:spcBef>
              <a:buAutoNum type="arabicPeriod"/>
              <a:tabLst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Start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Date (Can be a</a:t>
            </a:r>
            <a:r>
              <a:rPr lang="en-IN" sz="2200" i="1" spc="-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value,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function,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a 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object 25">
            <a:extLst>
              <a:ext uri="{FF2B5EF4-FFF2-40B4-BE49-F238E27FC236}">
                <a16:creationId xmlns:a16="http://schemas.microsoft.com/office/drawing/2014/main" xmlns="" id="{33BEA972-513A-4784-B1A8-26006D26CCA3}"/>
              </a:ext>
            </a:extLst>
          </p:cNvPr>
          <p:cNvSpPr/>
          <p:nvPr/>
        </p:nvSpPr>
        <p:spPr>
          <a:xfrm>
            <a:off x="4437887" y="1597661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object 43">
            <a:extLst>
              <a:ext uri="{FF2B5EF4-FFF2-40B4-BE49-F238E27FC236}">
                <a16:creationId xmlns:a16="http://schemas.microsoft.com/office/drawing/2014/main" xmlns="" id="{B656C6C5-2FF0-4399-A991-87B7E605A0D3}"/>
              </a:ext>
            </a:extLst>
          </p:cNvPr>
          <p:cNvSpPr txBox="1"/>
          <p:nvPr/>
        </p:nvSpPr>
        <p:spPr>
          <a:xfrm>
            <a:off x="4746877" y="5584943"/>
            <a:ext cx="6678930" cy="677237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38100" marR="30480">
              <a:lnSpc>
                <a:spcPct val="102099"/>
              </a:lnSpc>
              <a:spcBef>
                <a:spcPts val="70"/>
              </a:spcBef>
            </a:pP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great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function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sz="2200" b="1" i="1" spc="-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need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go to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b="1" i="1" spc="-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sz="2200" b="1" i="1" spc="-15" baseline="2564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  month</a:t>
            </a:r>
            <a:endParaRPr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object 44">
            <a:extLst>
              <a:ext uri="{FF2B5EF4-FFF2-40B4-BE49-F238E27FC236}">
                <a16:creationId xmlns:a16="http://schemas.microsoft.com/office/drawing/2014/main" xmlns="" id="{FD3A007A-FAF6-4D7A-AF7A-954B90986B29}"/>
              </a:ext>
            </a:extLst>
          </p:cNvPr>
          <p:cNvSpPr/>
          <p:nvPr/>
        </p:nvSpPr>
        <p:spPr>
          <a:xfrm>
            <a:off x="4447031" y="2137155"/>
            <a:ext cx="7330440" cy="21275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object 47">
            <a:extLst>
              <a:ext uri="{FF2B5EF4-FFF2-40B4-BE49-F238E27FC236}">
                <a16:creationId xmlns:a16="http://schemas.microsoft.com/office/drawing/2014/main" xmlns="" id="{35A29DC8-2F12-4457-9581-F69209D638CF}"/>
              </a:ext>
            </a:extLst>
          </p:cNvPr>
          <p:cNvSpPr txBox="1"/>
          <p:nvPr/>
        </p:nvSpPr>
        <p:spPr>
          <a:xfrm>
            <a:off x="9403079" y="4225035"/>
            <a:ext cx="2405380" cy="965585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35560" rIns="0" bIns="0" rtlCol="0">
            <a:spAutoFit/>
          </a:bodyPr>
          <a:lstStyle/>
          <a:p>
            <a:pPr marL="81915" marR="69850" algn="just">
              <a:lnSpc>
                <a:spcPct val="102099"/>
              </a:lnSpc>
              <a:spcBef>
                <a:spcPts val="280"/>
              </a:spcBef>
            </a:pP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1200" b="1" i="1" spc="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formula returns </a:t>
            </a: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serial  number of the date, but  because the cell is </a:t>
            </a:r>
            <a:r>
              <a:rPr sz="1200" b="1" i="1" spc="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formatted  to </a:t>
            </a:r>
            <a:r>
              <a:rPr sz="1200" b="1" i="1" spc="1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"mmm </a:t>
            </a: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dd, </a:t>
            </a:r>
            <a:r>
              <a:rPr sz="1200" b="1" i="1" spc="1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yyyy" </a:t>
            </a:r>
            <a:r>
              <a:rPr sz="1200" b="1" i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displays  </a:t>
            </a:r>
            <a:r>
              <a:rPr sz="1200" b="1" i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in </a:t>
            </a:r>
            <a:r>
              <a:rPr sz="1200" b="1" i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correct</a:t>
            </a:r>
            <a:r>
              <a:rPr sz="1200" b="1" i="1" spc="4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200" b="1" i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format</a:t>
            </a:r>
            <a:endParaRPr sz="1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622626"/>
      </p:ext>
    </p:extLst>
  </p:cSld>
  <p:clrMapOvr>
    <a:masterClrMapping/>
  </p:clrMapOvr>
  <p:transition spd="slow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90616" y="664803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7EA682F9-5868-4FF7-9F2E-A27BB199DE04}"/>
              </a:ext>
            </a:extLst>
          </p:cNvPr>
          <p:cNvSpPr txBox="1"/>
          <p:nvPr/>
        </p:nvSpPr>
        <p:spPr>
          <a:xfrm>
            <a:off x="460375" y="1715783"/>
            <a:ext cx="3200692" cy="44668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WEEKNUM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Takes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week 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(1-54) that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corresponds</a:t>
            </a:r>
            <a:r>
              <a:rPr sz="2200" i="1" spc="-2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to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week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sz="22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year</a:t>
            </a:r>
            <a:endParaRPr lang="en-IN" sz="22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endParaRPr lang="en-IN" sz="22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</a:p>
          <a:p>
            <a:pPr marL="12700" marR="5080">
              <a:lnSpc>
                <a:spcPct val="101499"/>
              </a:lnSpc>
            </a:pPr>
            <a:endParaRPr lang="en-IN" sz="22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spcBef>
                <a:spcPts val="9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Serial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reference,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200" i="1" spc="-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 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r>
              <a:rPr lang="en-IN" sz="22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</p:txBody>
      </p:sp>
      <p:sp>
        <p:nvSpPr>
          <p:cNvPr id="13" name="object 27">
            <a:extLst>
              <a:ext uri="{FF2B5EF4-FFF2-40B4-BE49-F238E27FC236}">
                <a16:creationId xmlns:a16="http://schemas.microsoft.com/office/drawing/2014/main" xmlns="" id="{7D70213B-98E9-4EB4-A799-11B5CF4DF3EB}"/>
              </a:ext>
            </a:extLst>
          </p:cNvPr>
          <p:cNvSpPr/>
          <p:nvPr/>
        </p:nvSpPr>
        <p:spPr>
          <a:xfrm>
            <a:off x="4243235" y="1670306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object 41">
            <a:extLst>
              <a:ext uri="{FF2B5EF4-FFF2-40B4-BE49-F238E27FC236}">
                <a16:creationId xmlns:a16="http://schemas.microsoft.com/office/drawing/2014/main" xmlns="" id="{55073A46-ACB7-41B6-9CDB-37BACE132503}"/>
              </a:ext>
            </a:extLst>
          </p:cNvPr>
          <p:cNvSpPr/>
          <p:nvPr/>
        </p:nvSpPr>
        <p:spPr>
          <a:xfrm>
            <a:off x="4252379" y="2209800"/>
            <a:ext cx="3886200" cy="2471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object 44">
            <a:extLst>
              <a:ext uri="{FF2B5EF4-FFF2-40B4-BE49-F238E27FC236}">
                <a16:creationId xmlns:a16="http://schemas.microsoft.com/office/drawing/2014/main" xmlns="" id="{B09633A3-DF6B-40C0-9C55-F0CF2660EFC2}"/>
              </a:ext>
            </a:extLst>
          </p:cNvPr>
          <p:cNvSpPr txBox="1"/>
          <p:nvPr/>
        </p:nvSpPr>
        <p:spPr>
          <a:xfrm>
            <a:off x="4544480" y="5394259"/>
            <a:ext cx="6233160" cy="114595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2200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Return</a:t>
            </a:r>
            <a:r>
              <a:rPr sz="2200" b="1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Type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91440" marR="5080">
              <a:lnSpc>
                <a:spcPct val="101899"/>
              </a:lnSpc>
              <a:spcBef>
                <a:spcPts val="455"/>
              </a:spcBef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Controls</a:t>
            </a:r>
            <a:r>
              <a:rPr sz="22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which</a:t>
            </a:r>
            <a:r>
              <a:rPr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day</a:t>
            </a:r>
            <a:r>
              <a:rPr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week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used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begin</a:t>
            </a:r>
            <a:r>
              <a:rPr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new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week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number.  </a:t>
            </a: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Default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sz="2200" i="1" spc="-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“1”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bject 47">
            <a:extLst>
              <a:ext uri="{FF2B5EF4-FFF2-40B4-BE49-F238E27FC236}">
                <a16:creationId xmlns:a16="http://schemas.microsoft.com/office/drawing/2014/main" xmlns="" id="{C085BACA-CC4E-450C-91F4-8D9E658E52D8}"/>
              </a:ext>
            </a:extLst>
          </p:cNvPr>
          <p:cNvSpPr txBox="1"/>
          <p:nvPr/>
        </p:nvSpPr>
        <p:spPr>
          <a:xfrm>
            <a:off x="8217319" y="2282445"/>
            <a:ext cx="2822575" cy="311181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30"/>
              </a:spcBef>
              <a:buAutoNum type="arabicPeriod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15"/>
              </a:spcBef>
              <a:buAutoNum type="arabicPeriod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Monday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dirty="0">
                <a:latin typeface="Segoe UI" panose="020B0502040204020203" pitchFamily="34" charset="0"/>
                <a:cs typeface="Segoe UI" panose="020B0502040204020203" pitchFamily="34" charset="0"/>
              </a:rPr>
              <a:t>Tuesday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40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Wednesday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Thursday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Friday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AutoNum type="arabicPlain" startAt="11"/>
              <a:tabLst>
                <a:tab pos="262890" algn="l"/>
              </a:tabLst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Sunday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299"/>
              </a:lnSpc>
              <a:spcBef>
                <a:spcPts val="15"/>
              </a:spcBef>
            </a:pP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21 -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Monday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(With return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r>
              <a:rPr sz="1550" i="1" spc="-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dirty="0">
                <a:latin typeface="Segoe UI" panose="020B0502040204020203" pitchFamily="34" charset="0"/>
                <a:cs typeface="Segoe UI" panose="020B0502040204020203" pitchFamily="34" charset="0"/>
              </a:rPr>
              <a:t>21, 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week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1 </a:t>
            </a:r>
            <a:r>
              <a:rPr sz="15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week </a:t>
            </a:r>
            <a:r>
              <a:rPr sz="15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containing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sz="15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first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Thursday of </a:t>
            </a:r>
            <a:r>
              <a:rPr sz="155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sz="155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5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year)</a:t>
            </a:r>
            <a:endParaRPr sz="1550"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278316"/>
      </p:ext>
    </p:extLst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32616" y="630399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5D36A44-B128-4B39-BA69-93E777CAEF48}"/>
              </a:ext>
            </a:extLst>
          </p:cNvPr>
          <p:cNvSpPr txBox="1"/>
          <p:nvPr/>
        </p:nvSpPr>
        <p:spPr>
          <a:xfrm>
            <a:off x="520325" y="1827277"/>
            <a:ext cx="3668217" cy="510947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u="heavy" spc="-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WEEKDAY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200"/>
              </a:lnSpc>
              <a:spcBef>
                <a:spcPts val="5"/>
              </a:spcBef>
            </a:pPr>
            <a:r>
              <a:rPr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Takes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200" i="1" spc="-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between 1-7 representing the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day  of week. By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default, WEEKDAY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Sunday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7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Saturday</a:t>
            </a:r>
            <a:endParaRPr lang="en-IN" sz="22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200"/>
              </a:lnSpc>
              <a:spcBef>
                <a:spcPts val="5"/>
              </a:spcBef>
            </a:pPr>
            <a:endParaRPr lang="en-IN" sz="22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800"/>
              </a:lnSpc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Serial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reference,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200" i="1" spc="-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 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r>
              <a:rPr lang="en-IN" sz="22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  <a:p>
            <a:pPr marL="12700" marR="5080">
              <a:lnSpc>
                <a:spcPct val="101200"/>
              </a:lnSpc>
              <a:spcBef>
                <a:spcPts val="5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bject 25">
            <a:extLst>
              <a:ext uri="{FF2B5EF4-FFF2-40B4-BE49-F238E27FC236}">
                <a16:creationId xmlns:a16="http://schemas.microsoft.com/office/drawing/2014/main" xmlns="" id="{9044690F-5578-4A11-948E-00946D427638}"/>
              </a:ext>
            </a:extLst>
          </p:cNvPr>
          <p:cNvSpPr/>
          <p:nvPr/>
        </p:nvSpPr>
        <p:spPr>
          <a:xfrm>
            <a:off x="4374764" y="1827277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39">
            <a:extLst>
              <a:ext uri="{FF2B5EF4-FFF2-40B4-BE49-F238E27FC236}">
                <a16:creationId xmlns:a16="http://schemas.microsoft.com/office/drawing/2014/main" xmlns="" id="{1A6C239F-C603-4150-80FA-2D788BA488E3}"/>
              </a:ext>
            </a:extLst>
          </p:cNvPr>
          <p:cNvSpPr/>
          <p:nvPr/>
        </p:nvSpPr>
        <p:spPr>
          <a:xfrm>
            <a:off x="4383908" y="2366771"/>
            <a:ext cx="6278880" cy="25115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06314817"/>
      </p:ext>
    </p:extLst>
  </p:cSld>
  <p:clrMapOvr>
    <a:masterClrMapping/>
  </p:clrMapOvr>
  <p:transition spd="slow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201" y="681038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graphicFrame>
        <p:nvGraphicFramePr>
          <p:cNvPr id="8" name="object 13">
            <a:extLst>
              <a:ext uri="{FF2B5EF4-FFF2-40B4-BE49-F238E27FC236}">
                <a16:creationId xmlns:a16="http://schemas.microsoft.com/office/drawing/2014/main" xmlns="" id="{2FC53B57-CA1D-4C1A-B293-AC1242DAF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0126447"/>
              </p:ext>
            </p:extLst>
          </p:nvPr>
        </p:nvGraphicFramePr>
        <p:xfrm>
          <a:off x="812463" y="681036"/>
          <a:ext cx="10050290" cy="5667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2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94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895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4358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801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1446"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149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2750" b="1" spc="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Return</a:t>
                      </a:r>
                      <a:r>
                        <a:rPr sz="2750" b="1" spc="-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75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type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27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Numeric</a:t>
                      </a:r>
                      <a:r>
                        <a:rPr sz="2750" b="1" spc="-1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75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78041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275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Day</a:t>
                      </a:r>
                      <a:r>
                        <a:rPr sz="2750" b="1" spc="-2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75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mapping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4654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275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1st</a:t>
                      </a:r>
                      <a:r>
                        <a:rPr sz="275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75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solidFill>
                      <a:srgbClr val="001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36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-30" dirty="0">
                          <a:latin typeface="Arial"/>
                          <a:cs typeface="Arial"/>
                        </a:rPr>
                        <a:t>none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-25" dirty="0">
                          <a:latin typeface="Arial"/>
                          <a:cs typeface="Arial"/>
                        </a:rPr>
                        <a:t>Sunday-Saturday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-20" dirty="0">
                          <a:latin typeface="Arial"/>
                          <a:cs typeface="Arial"/>
                        </a:rPr>
                        <a:t>Sunday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0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dirty="0">
                          <a:latin typeface="Arial"/>
                          <a:cs typeface="Arial"/>
                        </a:rPr>
                        <a:t>1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25" dirty="0">
                          <a:latin typeface="Arial"/>
                          <a:cs typeface="Arial"/>
                        </a:rPr>
                        <a:t>Sunday-Saturday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20" dirty="0">
                          <a:latin typeface="Arial"/>
                          <a:cs typeface="Arial"/>
                        </a:rPr>
                        <a:t>Sunday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0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dirty="0">
                          <a:latin typeface="Arial"/>
                          <a:cs typeface="Arial"/>
                        </a:rPr>
                        <a:t>2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50" dirty="0">
                          <a:latin typeface="Arial"/>
                          <a:cs typeface="Arial"/>
                        </a:rPr>
                        <a:t>Monday-Sunday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70" dirty="0">
                          <a:latin typeface="Arial"/>
                          <a:cs typeface="Arial"/>
                        </a:rPr>
                        <a:t>Monday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0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dirty="0">
                          <a:latin typeface="Arial"/>
                          <a:cs typeface="Arial"/>
                        </a:rPr>
                        <a:t>3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0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6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50" dirty="0">
                          <a:latin typeface="Arial"/>
                          <a:cs typeface="Arial"/>
                        </a:rPr>
                        <a:t>Monday-Sunday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70" dirty="0">
                          <a:latin typeface="Arial"/>
                          <a:cs typeface="Arial"/>
                        </a:rPr>
                        <a:t>Monday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0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1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50" dirty="0">
                          <a:latin typeface="Arial"/>
                          <a:cs typeface="Arial"/>
                        </a:rPr>
                        <a:t>Monday-Sunday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70" dirty="0">
                          <a:latin typeface="Arial"/>
                          <a:cs typeface="Arial"/>
                        </a:rPr>
                        <a:t>Monday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36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2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40" dirty="0">
                          <a:latin typeface="Arial"/>
                          <a:cs typeface="Arial"/>
                        </a:rPr>
                        <a:t>Tuesday-Monday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10" dirty="0">
                          <a:latin typeface="Arial"/>
                          <a:cs typeface="Arial"/>
                        </a:rPr>
                        <a:t>Tuesday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36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3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5" dirty="0">
                          <a:latin typeface="Arial"/>
                          <a:cs typeface="Arial"/>
                        </a:rPr>
                        <a:t>Wednesday-Tuesday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5" dirty="0">
                          <a:latin typeface="Arial"/>
                          <a:cs typeface="Arial"/>
                        </a:rPr>
                        <a:t>Wednesday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5279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4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5" dirty="0">
                          <a:latin typeface="Arial"/>
                          <a:cs typeface="Arial"/>
                        </a:rPr>
                        <a:t>Thursday-Wednesday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3300"/>
                        </a:lnSpc>
                        <a:spcBef>
                          <a:spcPts val="130"/>
                        </a:spcBef>
                      </a:pPr>
                      <a:r>
                        <a:rPr sz="2750" spc="-10" dirty="0">
                          <a:latin typeface="Arial"/>
                          <a:cs typeface="Arial"/>
                        </a:rPr>
                        <a:t>Thursday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836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5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-20" dirty="0">
                          <a:latin typeface="Arial"/>
                          <a:cs typeface="Arial"/>
                        </a:rPr>
                        <a:t>Friday-Thursday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750" spc="-20" dirty="0">
                          <a:latin typeface="Arial"/>
                          <a:cs typeface="Arial"/>
                        </a:rPr>
                        <a:t>Friday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80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6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25" dirty="0">
                          <a:latin typeface="Arial"/>
                          <a:cs typeface="Arial"/>
                        </a:rPr>
                        <a:t>Saturday-Friday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20" dirty="0">
                          <a:latin typeface="Arial"/>
                          <a:cs typeface="Arial"/>
                        </a:rPr>
                        <a:t>Saturday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08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0485" algn="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6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75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20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2750" spc="1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75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750" spc="20" dirty="0">
                          <a:latin typeface="Arial"/>
                          <a:cs typeface="Arial"/>
                        </a:rPr>
                        <a:t>7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25" dirty="0">
                          <a:latin typeface="Arial"/>
                          <a:cs typeface="Arial"/>
                        </a:rPr>
                        <a:t>Sunday-Saturday</a:t>
                      </a:r>
                      <a:endParaRPr sz="27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2750" spc="-20" dirty="0">
                          <a:latin typeface="Arial"/>
                          <a:cs typeface="Arial"/>
                        </a:rPr>
                        <a:t>Sunday</a:t>
                      </a:r>
                      <a:endParaRPr sz="2750" dirty="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15693359"/>
      </p:ext>
    </p:extLst>
  </p:cSld>
  <p:clrMapOvr>
    <a:masterClrMapping/>
  </p:clrMapOvr>
  <p:transition spd="slow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43170" y="655718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sp>
        <p:nvSpPr>
          <p:cNvPr id="8" name="object 23">
            <a:extLst>
              <a:ext uri="{FF2B5EF4-FFF2-40B4-BE49-F238E27FC236}">
                <a16:creationId xmlns:a16="http://schemas.microsoft.com/office/drawing/2014/main" xmlns="" id="{F7558271-F3B9-4A88-B657-4BC72F5F6D73}"/>
              </a:ext>
            </a:extLst>
          </p:cNvPr>
          <p:cNvSpPr/>
          <p:nvPr/>
        </p:nvSpPr>
        <p:spPr>
          <a:xfrm>
            <a:off x="4551744" y="1823784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1">
            <a:extLst>
              <a:ext uri="{FF2B5EF4-FFF2-40B4-BE49-F238E27FC236}">
                <a16:creationId xmlns:a16="http://schemas.microsoft.com/office/drawing/2014/main" xmlns="" id="{E2B7E341-5345-43FD-9CC3-78886493587C}"/>
              </a:ext>
            </a:extLst>
          </p:cNvPr>
          <p:cNvSpPr txBox="1">
            <a:spLocks/>
          </p:cNvSpPr>
          <p:nvPr/>
        </p:nvSpPr>
        <p:spPr>
          <a:xfrm>
            <a:off x="501625" y="1643058"/>
            <a:ext cx="9790096" cy="463793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IN" sz="2000" i="1" spc="-1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WORKDAY</a:t>
            </a:r>
          </a:p>
          <a:p>
            <a:pPr marL="12700" marR="5969000">
              <a:lnSpc>
                <a:spcPct val="101000"/>
              </a:lnSpc>
              <a:spcBef>
                <a:spcPts val="5"/>
              </a:spcBef>
            </a:pPr>
            <a:r>
              <a:rPr lang="en-IN" sz="2000" i="1" spc="1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Based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 date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provided,  </a:t>
            </a:r>
            <a:r>
              <a:rPr lang="en-IN" sz="2000" i="1" spc="1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0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days required</a:t>
            </a:r>
            <a:r>
              <a:rPr lang="en-IN" sz="2000" i="1" spc="-15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 </a:t>
            </a:r>
            <a:r>
              <a:rPr lang="en-IN" sz="2000" i="1" spc="-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0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holidays to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 considered, 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returns the date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000" i="1" spc="-9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completion</a:t>
            </a:r>
            <a:endParaRPr lang="en-IN" sz="2000" i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</a:p>
          <a:p>
            <a:pPr marL="314325" marR="6205220" indent="-302260" algn="just">
              <a:lnSpc>
                <a:spcPct val="101499"/>
              </a:lnSpc>
              <a:buFont typeface="Arial" panose="020B0604020202020204" pitchFamily="34" charset="0"/>
              <a:buAutoNum type="arabicPeriod"/>
              <a:tabLst>
                <a:tab pos="314960" algn="l"/>
              </a:tabLst>
            </a:pP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 date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(Can be a</a:t>
            </a:r>
            <a:r>
              <a:rPr lang="en-IN" sz="2000" i="1" spc="-14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value, 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formula, </a:t>
            </a:r>
            <a:r>
              <a:rPr lang="en-IN" sz="20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a  </a:t>
            </a:r>
            <a:r>
              <a:rPr lang="en-IN" sz="2000" i="1" spc="2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000" i="1" spc="-7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</a:p>
          <a:p>
            <a:pPr marL="314325" marR="5900420" indent="-302260">
              <a:lnSpc>
                <a:spcPct val="100000"/>
              </a:lnSpc>
              <a:spcBef>
                <a:spcPts val="40"/>
              </a:spcBef>
              <a:buFont typeface="Arial" panose="020B0604020202020204" pitchFamily="34" charset="0"/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Days (Can be a value,</a:t>
            </a:r>
            <a:r>
              <a:rPr lang="en-IN" sz="2000" i="1" spc="-18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formula,  </a:t>
            </a:r>
            <a:r>
              <a:rPr lang="en-IN" sz="20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000" i="1" spc="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a </a:t>
            </a:r>
            <a:r>
              <a:rPr lang="en-IN" sz="2000" i="1" spc="2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named  </a:t>
            </a:r>
            <a:r>
              <a:rPr lang="en-IN" sz="2000" i="1" spc="1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</a:p>
          <a:p>
            <a:pPr marL="314325" indent="-302260">
              <a:lnSpc>
                <a:spcPts val="1535"/>
              </a:lnSpc>
              <a:buFont typeface="Arial" panose="020B0604020202020204" pitchFamily="34" charset="0"/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Holidays</a:t>
            </a:r>
            <a:r>
              <a:rPr lang="en-IN" sz="2000" i="1" spc="2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(List)</a:t>
            </a:r>
          </a:p>
        </p:txBody>
      </p:sp>
      <p:sp>
        <p:nvSpPr>
          <p:cNvPr id="10" name="object 42">
            <a:extLst>
              <a:ext uri="{FF2B5EF4-FFF2-40B4-BE49-F238E27FC236}">
                <a16:creationId xmlns:a16="http://schemas.microsoft.com/office/drawing/2014/main" xmlns="" id="{5467FB45-BF5F-4547-B181-4A90A216C0B2}"/>
              </a:ext>
            </a:extLst>
          </p:cNvPr>
          <p:cNvSpPr/>
          <p:nvPr/>
        </p:nvSpPr>
        <p:spPr>
          <a:xfrm>
            <a:off x="4560888" y="2363278"/>
            <a:ext cx="7132320" cy="21549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0BEAAF-2C90-436F-934C-1844B67544A2}"/>
              </a:ext>
            </a:extLst>
          </p:cNvPr>
          <p:cNvSpPr txBox="1"/>
          <p:nvPr/>
        </p:nvSpPr>
        <p:spPr>
          <a:xfrm>
            <a:off x="2831690" y="5331340"/>
            <a:ext cx="8554064" cy="101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4980" marR="5080">
              <a:lnSpc>
                <a:spcPct val="102099"/>
              </a:lnSpc>
              <a:spcBef>
                <a:spcPts val="215"/>
              </a:spcBef>
            </a:pPr>
            <a:r>
              <a:rPr lang="en-IN" sz="20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0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“Holidays” </a:t>
            </a:r>
            <a:r>
              <a:rPr lang="en-IN" sz="20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an </a:t>
            </a:r>
            <a:r>
              <a:rPr lang="en-IN" sz="20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optional entry  NETWORKDAYS and WORKDAY </a:t>
            </a:r>
            <a:r>
              <a:rPr lang="en-IN" sz="20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similar</a:t>
            </a:r>
            <a:r>
              <a:rPr lang="en-IN" sz="2000" b="1" i="1" spc="4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functions</a:t>
            </a:r>
            <a:endParaRPr lang="en-IN" sz="20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1807602"/>
      </p:ext>
    </p:extLst>
  </p:cSld>
  <p:clrMapOvr>
    <a:masterClrMapping/>
  </p:clrMapOvr>
  <p:transition spd="slow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43170" y="655718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sp>
        <p:nvSpPr>
          <p:cNvPr id="8" name="object 23">
            <a:extLst>
              <a:ext uri="{FF2B5EF4-FFF2-40B4-BE49-F238E27FC236}">
                <a16:creationId xmlns:a16="http://schemas.microsoft.com/office/drawing/2014/main" xmlns="" id="{D1840877-C31D-41F5-BFBF-822F117DF2EC}"/>
              </a:ext>
            </a:extLst>
          </p:cNvPr>
          <p:cNvSpPr/>
          <p:nvPr/>
        </p:nvSpPr>
        <p:spPr>
          <a:xfrm>
            <a:off x="4020802" y="1668973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42">
            <a:extLst>
              <a:ext uri="{FF2B5EF4-FFF2-40B4-BE49-F238E27FC236}">
                <a16:creationId xmlns:a16="http://schemas.microsoft.com/office/drawing/2014/main" xmlns="" id="{31FCD02D-026D-4AB6-8C41-D0A742404523}"/>
              </a:ext>
            </a:extLst>
          </p:cNvPr>
          <p:cNvSpPr/>
          <p:nvPr/>
        </p:nvSpPr>
        <p:spPr>
          <a:xfrm>
            <a:off x="4029946" y="2208467"/>
            <a:ext cx="6592824" cy="3090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44">
            <a:extLst>
              <a:ext uri="{FF2B5EF4-FFF2-40B4-BE49-F238E27FC236}">
                <a16:creationId xmlns:a16="http://schemas.microsoft.com/office/drawing/2014/main" xmlns="" id="{DDECF4A6-627F-4B14-A770-DB6C4203EBBE}"/>
              </a:ext>
            </a:extLst>
          </p:cNvPr>
          <p:cNvSpPr txBox="1"/>
          <p:nvPr/>
        </p:nvSpPr>
        <p:spPr>
          <a:xfrm>
            <a:off x="493289" y="1668973"/>
            <a:ext cx="3061072" cy="499611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50" b="1" i="1" u="heavy" spc="-2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DATEVALUE</a:t>
            </a: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2865">
              <a:lnSpc>
                <a:spcPct val="101499"/>
              </a:lnSpc>
            </a:pP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Converts a </a:t>
            </a:r>
            <a:r>
              <a:rPr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represented</a:t>
            </a:r>
            <a:r>
              <a:rPr sz="1750" i="1" spc="-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as  </a:t>
            </a:r>
            <a:r>
              <a:rPr sz="175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17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proper Excel</a:t>
            </a:r>
            <a:r>
              <a:rPr sz="175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date.</a:t>
            </a: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8890" indent="-302260">
              <a:lnSpc>
                <a:spcPct val="100800"/>
              </a:lnSpc>
              <a:spcBef>
                <a:spcPts val="10"/>
              </a:spcBef>
              <a:tabLst>
                <a:tab pos="314325" algn="l"/>
              </a:tabLst>
            </a:pP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Date </a:t>
            </a:r>
            <a:r>
              <a:rPr sz="175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a</a:t>
            </a:r>
            <a:r>
              <a:rPr sz="1750" i="1" spc="-1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value,  </a:t>
            </a:r>
            <a:r>
              <a:rPr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formula, </a:t>
            </a:r>
            <a:r>
              <a:rPr sz="175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a  </a:t>
            </a:r>
            <a:r>
              <a:rPr sz="175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sz="175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9375">
              <a:lnSpc>
                <a:spcPct val="100000"/>
              </a:lnSpc>
              <a:spcBef>
                <a:spcPts val="885"/>
              </a:spcBef>
            </a:pPr>
            <a:r>
              <a:rPr sz="1750" b="1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TIMEVALUE</a:t>
            </a: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9375" marR="5080">
              <a:lnSpc>
                <a:spcPct val="101499"/>
              </a:lnSpc>
            </a:pP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Converts a </a:t>
            </a:r>
            <a:r>
              <a:rPr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represented</a:t>
            </a:r>
            <a:r>
              <a:rPr sz="1750" i="1" spc="-2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as  </a:t>
            </a:r>
            <a:r>
              <a:rPr sz="175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17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proper Excel</a:t>
            </a:r>
            <a:r>
              <a:rPr sz="1750" i="1" spc="-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time</a:t>
            </a:r>
            <a:endParaRPr lang="en-IN" sz="175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9375" marR="5080">
              <a:lnSpc>
                <a:spcPct val="101499"/>
              </a:lnSpc>
            </a:pPr>
            <a:endParaRPr lang="en-IN" sz="175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9375" marR="5080">
              <a:lnSpc>
                <a:spcPct val="101499"/>
              </a:lnSpc>
            </a:pPr>
            <a:r>
              <a:rPr lang="en-IN"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</a:p>
          <a:p>
            <a:pPr marL="79375" marR="5080">
              <a:lnSpc>
                <a:spcPct val="101499"/>
              </a:lnSpc>
            </a:pPr>
            <a:r>
              <a:rPr lang="en-IN"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</a:t>
            </a:r>
            <a:r>
              <a:rPr lang="en-IN" sz="175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lang="en-IN" sz="175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lang="en-IN"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a</a:t>
            </a:r>
            <a:r>
              <a:rPr lang="en-IN" sz="175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value,  </a:t>
            </a:r>
            <a:r>
              <a:rPr lang="en-IN"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formula, </a:t>
            </a:r>
            <a:r>
              <a:rPr lang="en-IN" sz="175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175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a  </a:t>
            </a:r>
            <a:r>
              <a:rPr lang="en-IN" sz="175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175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175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lang="en-IN"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9375" marR="5080">
              <a:lnSpc>
                <a:spcPct val="101499"/>
              </a:lnSpc>
            </a:pPr>
            <a:endParaRPr sz="175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74A1A45-CF7D-4ADF-A8E6-91B8BE93CF62}"/>
              </a:ext>
            </a:extLst>
          </p:cNvPr>
          <p:cNvSpPr txBox="1"/>
          <p:nvPr/>
        </p:nvSpPr>
        <p:spPr>
          <a:xfrm>
            <a:off x="4505531" y="5595799"/>
            <a:ext cx="6972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i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will not work if the data is provided in a “Value ” format</a:t>
            </a:r>
          </a:p>
        </p:txBody>
      </p:sp>
    </p:spTree>
    <p:extLst>
      <p:ext uri="{BB962C8B-B14F-4D97-AF65-F5344CB8AC3E}">
        <p14:creationId xmlns:p14="http://schemas.microsoft.com/office/powerpoint/2010/main" xmlns="" val="593463191"/>
      </p:ext>
    </p:extLst>
  </p:cSld>
  <p:clrMapOvr>
    <a:masterClrMapping/>
  </p:clrMapOvr>
  <p:transition spd="slow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54587" y="630399"/>
            <a:ext cx="25245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C2A95F-274A-47EF-8272-8322B68299F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236697" y="29053"/>
            <a:ext cx="253759" cy="113365"/>
          </a:xfrm>
        </p:spPr>
        <p:txBody>
          <a:bodyPr>
            <a:normAutofit fontScale="25000" lnSpcReduction="20000"/>
          </a:bodyPr>
          <a:lstStyle/>
          <a:p>
            <a:r>
              <a:rPr lang="en-IN" dirty="0"/>
              <a:t>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8B26C8F3-D4A8-44FF-AB9A-7268D2DCC7FA}"/>
              </a:ext>
            </a:extLst>
          </p:cNvPr>
          <p:cNvSpPr txBox="1">
            <a:spLocks/>
          </p:cNvSpPr>
          <p:nvPr/>
        </p:nvSpPr>
        <p:spPr>
          <a:xfrm>
            <a:off x="1285875" y="551374"/>
            <a:ext cx="45719" cy="45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>
                <a:solidFill>
                  <a:schemeClr val="tx1"/>
                </a:solidFill>
                <a:latin typeface="Segoe UI"/>
                <a:cs typeface="Segoe UI"/>
              </a:rPr>
              <a:t>.</a:t>
            </a:r>
            <a:endParaRPr lang="en-IN" sz="800" dirty="0">
              <a:solidFill>
                <a:schemeClr val="tx1"/>
              </a:solidFill>
              <a:latin typeface="Segoe UI"/>
              <a:cs typeface="Segoe UI"/>
            </a:endParaRPr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xmlns="" id="{6ECA8B2C-D27C-4E01-A525-4DBF51E0AE8E}"/>
              </a:ext>
            </a:extLst>
          </p:cNvPr>
          <p:cNvSpPr txBox="1"/>
          <p:nvPr/>
        </p:nvSpPr>
        <p:spPr>
          <a:xfrm>
            <a:off x="454587" y="1536983"/>
            <a:ext cx="3558465" cy="533716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u="heavy" spc="-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DATEDIF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499"/>
              </a:lnSpc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difference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between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two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values 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years, months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days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2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spcBef>
                <a:spcPts val="9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Start date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a value,</a:t>
            </a:r>
            <a:r>
              <a:rPr lang="en-IN" sz="2200" i="1" spc="-1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a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200" i="1" spc="-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969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End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date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a value,</a:t>
            </a:r>
            <a:r>
              <a:rPr lang="en-IN" sz="2200" i="1" spc="-2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a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</a:t>
            </a:r>
            <a:r>
              <a:rPr lang="en-IN" sz="2200" i="1" spc="-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127000" indent="-302260">
              <a:spcBef>
                <a:spcPts val="3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Unit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(Can be a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quotes, 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a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 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range)</a:t>
            </a:r>
          </a:p>
          <a:p>
            <a:pPr marL="12700">
              <a:lnSpc>
                <a:spcPct val="100000"/>
              </a:lnSpc>
            </a:pPr>
            <a:endParaRPr lang="en-IN" sz="1300" spc="10" dirty="0">
              <a:latin typeface="Arial"/>
              <a:cs typeface="Arial"/>
            </a:endParaRPr>
          </a:p>
        </p:txBody>
      </p:sp>
      <p:sp>
        <p:nvSpPr>
          <p:cNvPr id="25" name="object 25">
            <a:extLst>
              <a:ext uri="{FF2B5EF4-FFF2-40B4-BE49-F238E27FC236}">
                <a16:creationId xmlns:a16="http://schemas.microsoft.com/office/drawing/2014/main" xmlns="" id="{C5050F22-A840-4126-B331-46106FFD404C}"/>
              </a:ext>
            </a:extLst>
          </p:cNvPr>
          <p:cNvSpPr/>
          <p:nvPr/>
        </p:nvSpPr>
        <p:spPr>
          <a:xfrm>
            <a:off x="4413503" y="1557530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26" name="object 39">
            <a:extLst>
              <a:ext uri="{FF2B5EF4-FFF2-40B4-BE49-F238E27FC236}">
                <a16:creationId xmlns:a16="http://schemas.microsoft.com/office/drawing/2014/main" xmlns="" id="{A48E6DDC-1BBC-4453-8E9C-938B8E9D6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2305075"/>
              </p:ext>
            </p:extLst>
          </p:nvPr>
        </p:nvGraphicFramePr>
        <p:xfrm>
          <a:off x="4427218" y="2097024"/>
          <a:ext cx="7283195" cy="23987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99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61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58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03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6609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69163">
                <a:tc>
                  <a:txBody>
                    <a:bodyPr/>
                    <a:lstStyle/>
                    <a:p>
                      <a:pPr marL="383540">
                        <a:lnSpc>
                          <a:spcPts val="1215"/>
                        </a:lnSpc>
                        <a:spcBef>
                          <a:spcPts val="15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0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Date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9525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ts val="1215"/>
                        </a:lnSpc>
                        <a:spcBef>
                          <a:spcPts val="15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Date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9525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215"/>
                        </a:lnSpc>
                        <a:spcBef>
                          <a:spcPts val="15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Unit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9525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R="26034" algn="r">
                        <a:lnSpc>
                          <a:spcPts val="1215"/>
                        </a:lnSpc>
                        <a:spcBef>
                          <a:spcPts val="15"/>
                        </a:spcBef>
                      </a:pPr>
                      <a:r>
                        <a:rPr sz="105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05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050" b="1" spc="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9525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15"/>
                        </a:lnSpc>
                        <a:spcBef>
                          <a:spcPts val="15"/>
                        </a:spcBef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Means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9525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359410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Sep 22,</a:t>
                      </a:r>
                      <a:r>
                        <a:rPr sz="105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2005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5" dirty="0">
                          <a:latin typeface="Arial"/>
                          <a:cs typeface="Arial"/>
                        </a:rPr>
                        <a:t>Dec 25,</a:t>
                      </a:r>
                      <a:r>
                        <a:rPr sz="1050" spc="-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2024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Y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Number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50" spc="-20" dirty="0">
                          <a:latin typeface="Arial"/>
                          <a:cs typeface="Arial"/>
                        </a:rPr>
                        <a:t>years</a:t>
                      </a:r>
                      <a:r>
                        <a:rPr sz="1050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completed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389890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10" dirty="0">
                          <a:latin typeface="Arial"/>
                          <a:cs typeface="Arial"/>
                        </a:rPr>
                        <a:t>Apr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07,</a:t>
                      </a:r>
                      <a:r>
                        <a:rPr sz="1050" spc="-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2000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Jan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31,</a:t>
                      </a:r>
                      <a:r>
                        <a:rPr sz="1050" spc="-2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2023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M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10" dirty="0">
                          <a:latin typeface="Arial"/>
                          <a:cs typeface="Arial"/>
                        </a:rPr>
                        <a:t>27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Number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50" spc="-30" dirty="0">
                          <a:latin typeface="Arial"/>
                          <a:cs typeface="Arial"/>
                        </a:rPr>
                        <a:t>months</a:t>
                      </a:r>
                      <a:r>
                        <a:rPr sz="1050" spc="-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completed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7639">
                <a:tc>
                  <a:txBody>
                    <a:bodyPr/>
                    <a:lstStyle/>
                    <a:p>
                      <a:pPr marL="359410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5" dirty="0">
                          <a:latin typeface="Arial"/>
                          <a:cs typeface="Arial"/>
                        </a:rPr>
                        <a:t>Dec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06,</a:t>
                      </a:r>
                      <a:r>
                        <a:rPr sz="105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2005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-30" dirty="0">
                          <a:latin typeface="Arial"/>
                          <a:cs typeface="Arial"/>
                        </a:rPr>
                        <a:t>Jun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04,</a:t>
                      </a:r>
                      <a:r>
                        <a:rPr sz="1050" spc="-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2031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31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Number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50" spc="-20" dirty="0">
                          <a:latin typeface="Arial"/>
                          <a:cs typeface="Arial"/>
                        </a:rPr>
                        <a:t>days</a:t>
                      </a:r>
                      <a:r>
                        <a:rPr sz="1050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completed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4592">
                <a:tc>
                  <a:txBody>
                    <a:bodyPr/>
                    <a:lstStyle/>
                    <a:p>
                      <a:pPr marL="365760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5" dirty="0">
                          <a:latin typeface="Arial"/>
                          <a:cs typeface="Arial"/>
                        </a:rPr>
                        <a:t>Feb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07,</a:t>
                      </a:r>
                      <a:r>
                        <a:rPr sz="105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5" dirty="0">
                          <a:latin typeface="Arial"/>
                          <a:cs typeface="Arial"/>
                        </a:rPr>
                        <a:t>Dec 24,</a:t>
                      </a:r>
                      <a:r>
                        <a:rPr sz="1050" spc="-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2040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MD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Number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50" spc="-20" dirty="0">
                          <a:latin typeface="Arial"/>
                          <a:cs typeface="Arial"/>
                        </a:rPr>
                        <a:t>days 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completed </a:t>
                      </a:r>
                      <a:r>
                        <a:rPr sz="1050" spc="-30" dirty="0">
                          <a:latin typeface="Arial"/>
                          <a:cs typeface="Arial"/>
                        </a:rPr>
                        <a:t>(Ignores months </a:t>
                      </a:r>
                      <a:r>
                        <a:rPr sz="1050" spc="-25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05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years)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7639">
                <a:tc>
                  <a:txBody>
                    <a:bodyPr/>
                    <a:lstStyle/>
                    <a:p>
                      <a:pPr marL="398780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Oct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31,</a:t>
                      </a:r>
                      <a:r>
                        <a:rPr sz="1050" spc="-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2001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spc="-30" dirty="0">
                          <a:latin typeface="Arial"/>
                          <a:cs typeface="Arial"/>
                        </a:rPr>
                        <a:t>Jun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26,</a:t>
                      </a:r>
                      <a:r>
                        <a:rPr sz="1050" spc="-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2023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spc="-55" dirty="0">
                          <a:latin typeface="Arial"/>
                          <a:cs typeface="Arial"/>
                        </a:rPr>
                        <a:t>YM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Number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50" spc="-30" dirty="0">
                          <a:latin typeface="Arial"/>
                          <a:cs typeface="Arial"/>
                        </a:rPr>
                        <a:t>months 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completed </a:t>
                      </a:r>
                      <a:r>
                        <a:rPr sz="1050" spc="-25" dirty="0">
                          <a:latin typeface="Arial"/>
                          <a:cs typeface="Arial"/>
                        </a:rPr>
                        <a:t>(Ignores </a:t>
                      </a:r>
                      <a:r>
                        <a:rPr sz="1050" spc="-20" dirty="0">
                          <a:latin typeface="Arial"/>
                          <a:cs typeface="Arial"/>
                        </a:rPr>
                        <a:t>days </a:t>
                      </a:r>
                      <a:r>
                        <a:rPr sz="1050" spc="-25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05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years)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3548">
                <a:tc>
                  <a:txBody>
                    <a:bodyPr/>
                    <a:lstStyle/>
                    <a:p>
                      <a:pPr marL="35941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50" spc="5" dirty="0">
                          <a:latin typeface="Arial"/>
                          <a:cs typeface="Arial"/>
                        </a:rPr>
                        <a:t>Dec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08,</a:t>
                      </a:r>
                      <a:r>
                        <a:rPr sz="105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1999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Oct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06,</a:t>
                      </a:r>
                      <a:r>
                        <a:rPr sz="1050" spc="-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2016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50" spc="-55" dirty="0">
                          <a:latin typeface="Arial"/>
                          <a:cs typeface="Arial"/>
                        </a:rPr>
                        <a:t>YD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50" spc="10" dirty="0">
                          <a:latin typeface="Arial"/>
                          <a:cs typeface="Arial"/>
                        </a:rPr>
                        <a:t>30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50" spc="-20" dirty="0">
                          <a:latin typeface="Arial"/>
                          <a:cs typeface="Arial"/>
                        </a:rPr>
                        <a:t>Number 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50" spc="-20" dirty="0">
                          <a:latin typeface="Arial"/>
                          <a:cs typeface="Arial"/>
                        </a:rPr>
                        <a:t>days 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completed </a:t>
                      </a:r>
                      <a:r>
                        <a:rPr sz="1050" spc="-30" dirty="0">
                          <a:latin typeface="Arial"/>
                          <a:cs typeface="Arial"/>
                        </a:rPr>
                        <a:t>(Ignores</a:t>
                      </a:r>
                      <a:r>
                        <a:rPr sz="1050" spc="-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years)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4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810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810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810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240"/>
                        </a:lnSpc>
                        <a:spcBef>
                          <a:spcPts val="160"/>
                        </a:spcBef>
                      </a:pPr>
                      <a:r>
                        <a:rPr sz="105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Range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20320" marB="0">
                    <a:lnT w="3810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240"/>
                        </a:lnSpc>
                        <a:spcBef>
                          <a:spcPts val="160"/>
                        </a:spcBef>
                      </a:pPr>
                      <a:r>
                        <a:rPr sz="105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Formula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20320" marB="0">
                    <a:lnT w="3810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15" dirty="0">
                          <a:latin typeface="Arial"/>
                          <a:cs typeface="Arial"/>
                        </a:rPr>
                        <a:t>D2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=DATEDIF(A2,B2,C2)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45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15" dirty="0">
                          <a:latin typeface="Arial"/>
                          <a:cs typeface="Arial"/>
                        </a:rPr>
                        <a:t>D3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30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=DATEDIF(A3,B3,C3)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76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15" dirty="0">
                          <a:latin typeface="Arial"/>
                          <a:cs typeface="Arial"/>
                        </a:rPr>
                        <a:t>D4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55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=DATEDIF(A4,B4,C4)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spc="15" dirty="0">
                          <a:latin typeface="Arial"/>
                          <a:cs typeface="Arial"/>
                        </a:rPr>
                        <a:t>D5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65"/>
                        </a:lnSpc>
                        <a:spcBef>
                          <a:spcPts val="50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=DATEDIF(A5,B5,C5)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15" dirty="0">
                          <a:latin typeface="Arial"/>
                          <a:cs typeface="Arial"/>
                        </a:rPr>
                        <a:t>D6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190"/>
                        </a:lnSpc>
                        <a:spcBef>
                          <a:spcPts val="30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=DATEDIF(A6,B6,C6)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52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ts val="1250"/>
                        </a:lnSpc>
                        <a:spcBef>
                          <a:spcPts val="30"/>
                        </a:spcBef>
                      </a:pPr>
                      <a:r>
                        <a:rPr sz="1050" spc="15" dirty="0">
                          <a:latin typeface="Arial"/>
                          <a:cs typeface="Arial"/>
                        </a:rPr>
                        <a:t>D7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250"/>
                        </a:lnSpc>
                        <a:spcBef>
                          <a:spcPts val="30"/>
                        </a:spcBef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=DATEDIF(A7,B7,C7)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AC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7" name="object 42">
            <a:extLst>
              <a:ext uri="{FF2B5EF4-FFF2-40B4-BE49-F238E27FC236}">
                <a16:creationId xmlns:a16="http://schemas.microsoft.com/office/drawing/2014/main" xmlns="" id="{6BE9DA80-5EE2-4CA4-AC11-7185E1D05ED4}"/>
              </a:ext>
            </a:extLst>
          </p:cNvPr>
          <p:cNvSpPr/>
          <p:nvPr/>
        </p:nvSpPr>
        <p:spPr>
          <a:xfrm>
            <a:off x="4443984" y="4548113"/>
            <a:ext cx="7266429" cy="153471"/>
          </a:xfrm>
          <a:custGeom>
            <a:avLst/>
            <a:gdLst/>
            <a:ahLst/>
            <a:cxnLst/>
            <a:rect l="l" t="t" r="r" b="b"/>
            <a:pathLst>
              <a:path w="6806565" h="192404">
                <a:moveTo>
                  <a:pt x="0" y="192024"/>
                </a:moveTo>
                <a:lnTo>
                  <a:pt x="6806183" y="192024"/>
                </a:lnTo>
                <a:lnTo>
                  <a:pt x="6806183" y="0"/>
                </a:lnTo>
                <a:lnTo>
                  <a:pt x="0" y="0"/>
                </a:lnTo>
                <a:lnTo>
                  <a:pt x="0" y="192024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43">
            <a:extLst>
              <a:ext uri="{FF2B5EF4-FFF2-40B4-BE49-F238E27FC236}">
                <a16:creationId xmlns:a16="http://schemas.microsoft.com/office/drawing/2014/main" xmlns="" id="{D11ABE00-1FD7-4944-BF50-712686CB18C6}"/>
              </a:ext>
            </a:extLst>
          </p:cNvPr>
          <p:cNvSpPr/>
          <p:nvPr/>
        </p:nvSpPr>
        <p:spPr>
          <a:xfrm>
            <a:off x="4443984" y="4754880"/>
            <a:ext cx="7293429" cy="585470"/>
          </a:xfrm>
          <a:custGeom>
            <a:avLst/>
            <a:gdLst/>
            <a:ahLst/>
            <a:cxnLst/>
            <a:rect l="l" t="t" r="r" b="b"/>
            <a:pathLst>
              <a:path w="6806565" h="585470">
                <a:moveTo>
                  <a:pt x="0" y="585215"/>
                </a:moveTo>
                <a:lnTo>
                  <a:pt x="6806183" y="585215"/>
                </a:lnTo>
                <a:lnTo>
                  <a:pt x="6806183" y="0"/>
                </a:lnTo>
                <a:lnTo>
                  <a:pt x="0" y="0"/>
                </a:lnTo>
                <a:lnTo>
                  <a:pt x="0" y="585215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44">
            <a:extLst>
              <a:ext uri="{FF2B5EF4-FFF2-40B4-BE49-F238E27FC236}">
                <a16:creationId xmlns:a16="http://schemas.microsoft.com/office/drawing/2014/main" xmlns="" id="{178AB8D5-9D25-4157-8AE4-41E30E8813F3}"/>
              </a:ext>
            </a:extLst>
          </p:cNvPr>
          <p:cNvSpPr txBox="1"/>
          <p:nvPr/>
        </p:nvSpPr>
        <p:spPr>
          <a:xfrm>
            <a:off x="4703063" y="4549090"/>
            <a:ext cx="495300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2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Date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45">
            <a:extLst>
              <a:ext uri="{FF2B5EF4-FFF2-40B4-BE49-F238E27FC236}">
                <a16:creationId xmlns:a16="http://schemas.microsoft.com/office/drawing/2014/main" xmlns="" id="{82A17030-F42C-41F0-89D2-B795F49EBE17}"/>
              </a:ext>
            </a:extLst>
          </p:cNvPr>
          <p:cNvSpPr txBox="1"/>
          <p:nvPr/>
        </p:nvSpPr>
        <p:spPr>
          <a:xfrm>
            <a:off x="5791199" y="4549090"/>
            <a:ext cx="348615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00" b="1" spc="4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200" b="1" spc="2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1" name="object 46">
            <a:extLst>
              <a:ext uri="{FF2B5EF4-FFF2-40B4-BE49-F238E27FC236}">
                <a16:creationId xmlns:a16="http://schemas.microsoft.com/office/drawing/2014/main" xmlns="" id="{242385A3-021B-4DD8-B2C2-8D4176970D92}"/>
              </a:ext>
            </a:extLst>
          </p:cNvPr>
          <p:cNvSpPr txBox="1"/>
          <p:nvPr/>
        </p:nvSpPr>
        <p:spPr>
          <a:xfrm>
            <a:off x="7013448" y="4549090"/>
            <a:ext cx="518159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200" b="1" spc="3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200" b="1" spc="3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47">
            <a:extLst>
              <a:ext uri="{FF2B5EF4-FFF2-40B4-BE49-F238E27FC236}">
                <a16:creationId xmlns:a16="http://schemas.microsoft.com/office/drawing/2014/main" xmlns="" id="{6D6E409F-0DF8-4D33-AE47-F48D81582C74}"/>
              </a:ext>
            </a:extLst>
          </p:cNvPr>
          <p:cNvSpPr txBox="1"/>
          <p:nvPr/>
        </p:nvSpPr>
        <p:spPr>
          <a:xfrm>
            <a:off x="9354311" y="4549090"/>
            <a:ext cx="616585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200" b="1" spc="3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rm</a:t>
            </a:r>
            <a:r>
              <a:rPr sz="1200" b="1" spc="3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48">
            <a:extLst>
              <a:ext uri="{FF2B5EF4-FFF2-40B4-BE49-F238E27FC236}">
                <a16:creationId xmlns:a16="http://schemas.microsoft.com/office/drawing/2014/main" xmlns="" id="{DFB9A247-DE5A-45B2-BF65-9BB259041295}"/>
              </a:ext>
            </a:extLst>
          </p:cNvPr>
          <p:cNvSpPr txBox="1"/>
          <p:nvPr/>
        </p:nvSpPr>
        <p:spPr>
          <a:xfrm>
            <a:off x="4489196" y="4939234"/>
            <a:ext cx="940435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spc="15" dirty="0">
                <a:latin typeface="Arial"/>
                <a:cs typeface="Arial"/>
              </a:rPr>
              <a:t>Dec </a:t>
            </a:r>
            <a:r>
              <a:rPr sz="1200" spc="10" dirty="0">
                <a:latin typeface="Arial"/>
                <a:cs typeface="Arial"/>
              </a:rPr>
              <a:t>28,</a:t>
            </a:r>
            <a:r>
              <a:rPr sz="1200" spc="-190" dirty="0">
                <a:latin typeface="Arial"/>
                <a:cs typeface="Arial"/>
              </a:rPr>
              <a:t> </a:t>
            </a:r>
            <a:r>
              <a:rPr sz="1200" spc="15" dirty="0">
                <a:latin typeface="Arial"/>
                <a:cs typeface="Arial"/>
              </a:rPr>
              <a:t>2011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49">
            <a:extLst>
              <a:ext uri="{FF2B5EF4-FFF2-40B4-BE49-F238E27FC236}">
                <a16:creationId xmlns:a16="http://schemas.microsoft.com/office/drawing/2014/main" xmlns="" id="{2DF9B655-3296-4EE0-A71E-B33FF419CF48}"/>
              </a:ext>
            </a:extLst>
          </p:cNvPr>
          <p:cNvSpPr txBox="1"/>
          <p:nvPr/>
        </p:nvSpPr>
        <p:spPr>
          <a:xfrm>
            <a:off x="5595619" y="4939234"/>
            <a:ext cx="843280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spc="-15" dirty="0">
                <a:latin typeface="Arial"/>
                <a:cs typeface="Arial"/>
              </a:rPr>
              <a:t>Jul </a:t>
            </a:r>
            <a:r>
              <a:rPr sz="1200" spc="10" dirty="0">
                <a:latin typeface="Arial"/>
                <a:cs typeface="Arial"/>
              </a:rPr>
              <a:t>28,</a:t>
            </a:r>
            <a:r>
              <a:rPr sz="1200" spc="-195" dirty="0">
                <a:latin typeface="Arial"/>
                <a:cs typeface="Arial"/>
              </a:rPr>
              <a:t> </a:t>
            </a:r>
            <a:r>
              <a:rPr sz="1200" spc="5" dirty="0">
                <a:latin typeface="Arial"/>
                <a:cs typeface="Arial"/>
              </a:rPr>
              <a:t>2017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50">
            <a:extLst>
              <a:ext uri="{FF2B5EF4-FFF2-40B4-BE49-F238E27FC236}">
                <a16:creationId xmlns:a16="http://schemas.microsoft.com/office/drawing/2014/main" xmlns="" id="{8CF40490-6C81-4EB6-81B7-6B49D12DA979}"/>
              </a:ext>
            </a:extLst>
          </p:cNvPr>
          <p:cNvSpPr txBox="1"/>
          <p:nvPr/>
        </p:nvSpPr>
        <p:spPr>
          <a:xfrm>
            <a:off x="6567931" y="4939234"/>
            <a:ext cx="1098550" cy="210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spc="5" dirty="0">
                <a:latin typeface="Arial"/>
                <a:cs typeface="Arial"/>
              </a:rPr>
              <a:t>5 </a:t>
            </a:r>
            <a:r>
              <a:rPr sz="1200" spc="-40" dirty="0">
                <a:latin typeface="Arial"/>
                <a:cs typeface="Arial"/>
              </a:rPr>
              <a:t>(Y) </a:t>
            </a:r>
            <a:r>
              <a:rPr sz="1200" spc="5" dirty="0">
                <a:latin typeface="Arial"/>
                <a:cs typeface="Arial"/>
              </a:rPr>
              <a:t>7 </a:t>
            </a:r>
            <a:r>
              <a:rPr sz="1200" spc="-15" dirty="0">
                <a:latin typeface="Arial"/>
                <a:cs typeface="Arial"/>
              </a:rPr>
              <a:t>(m) </a:t>
            </a:r>
            <a:r>
              <a:rPr sz="1200" spc="5" dirty="0">
                <a:latin typeface="Arial"/>
                <a:cs typeface="Arial"/>
              </a:rPr>
              <a:t>0</a:t>
            </a:r>
            <a:r>
              <a:rPr sz="1200" spc="-235" dirty="0">
                <a:latin typeface="Arial"/>
                <a:cs typeface="Arial"/>
              </a:rPr>
              <a:t> </a:t>
            </a:r>
            <a:r>
              <a:rPr sz="1200" spc="10" dirty="0">
                <a:latin typeface="Arial"/>
                <a:cs typeface="Arial"/>
              </a:rPr>
              <a:t>(D)</a:t>
            </a:r>
            <a:endParaRPr sz="1200">
              <a:latin typeface="Arial"/>
              <a:cs typeface="Arial"/>
            </a:endParaRPr>
          </a:p>
        </p:txBody>
      </p:sp>
      <p:sp>
        <p:nvSpPr>
          <p:cNvPr id="36" name="object 51">
            <a:extLst>
              <a:ext uri="{FF2B5EF4-FFF2-40B4-BE49-F238E27FC236}">
                <a16:creationId xmlns:a16="http://schemas.microsoft.com/office/drawing/2014/main" xmlns="" id="{097D4A5C-E4E4-4737-B3B8-99CC9A3541AA}"/>
              </a:ext>
            </a:extLst>
          </p:cNvPr>
          <p:cNvSpPr txBox="1"/>
          <p:nvPr/>
        </p:nvSpPr>
        <p:spPr>
          <a:xfrm>
            <a:off x="8079740" y="4747210"/>
            <a:ext cx="2199005" cy="5937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spc="-5" dirty="0">
                <a:latin typeface="Arial"/>
                <a:cs typeface="Arial"/>
              </a:rPr>
              <a:t>=DATEDIF(A2,B2,"y")&amp;"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spc="-50" dirty="0">
                <a:latin typeface="Arial"/>
                <a:cs typeface="Arial"/>
              </a:rPr>
              <a:t>(Y)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200" dirty="0">
                <a:latin typeface="Arial"/>
                <a:cs typeface="Arial"/>
              </a:rPr>
              <a:t>"&amp;DATEDIF(A2,B2,"ym")&amp;"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-15" dirty="0">
                <a:latin typeface="Arial"/>
                <a:cs typeface="Arial"/>
              </a:rPr>
              <a:t>(m)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200" spc="5" dirty="0">
                <a:latin typeface="Arial"/>
                <a:cs typeface="Arial"/>
              </a:rPr>
              <a:t>"&amp;DATEDIF(A2,B2,"md")&amp;"</a:t>
            </a:r>
            <a:r>
              <a:rPr sz="1200" spc="-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(D)"</a:t>
            </a:r>
          </a:p>
        </p:txBody>
      </p:sp>
      <p:sp>
        <p:nvSpPr>
          <p:cNvPr id="37" name="object 60">
            <a:extLst>
              <a:ext uri="{FF2B5EF4-FFF2-40B4-BE49-F238E27FC236}">
                <a16:creationId xmlns:a16="http://schemas.microsoft.com/office/drawing/2014/main" xmlns="" id="{E54CE0A5-218C-4ADC-9961-C03C99A08AAD}"/>
              </a:ext>
            </a:extLst>
          </p:cNvPr>
          <p:cNvSpPr txBox="1"/>
          <p:nvPr/>
        </p:nvSpPr>
        <p:spPr>
          <a:xfrm>
            <a:off x="4548823" y="5536785"/>
            <a:ext cx="7061834" cy="10257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95"/>
              </a:spcBef>
            </a:pP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won't</a:t>
            </a:r>
            <a:r>
              <a:rPr sz="2200" b="1" i="1" spc="-2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help</a:t>
            </a:r>
            <a:r>
              <a:rPr sz="2200" b="1" i="1" spc="-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r>
              <a:rPr sz="2200" b="1" i="1" spc="3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fill</a:t>
            </a:r>
            <a:r>
              <a:rPr sz="2200" b="1" i="1" spc="-3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</a:t>
            </a:r>
            <a:r>
              <a:rPr sz="2200" b="1" i="1" spc="-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r>
              <a:rPr sz="2200" b="1" i="1" spc="-6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</a:t>
            </a:r>
            <a:r>
              <a:rPr sz="2200" b="1" i="1" spc="-2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DATEDIF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like</a:t>
            </a:r>
            <a:r>
              <a:rPr sz="2200" b="1" i="1" spc="-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other</a:t>
            </a:r>
            <a:r>
              <a:rPr sz="2200" b="1" i="1" spc="-2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functions,</a:t>
            </a:r>
            <a:r>
              <a:rPr sz="2200" b="1" i="1" spc="-7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but 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will </a:t>
            </a:r>
            <a:r>
              <a:rPr sz="2200" b="1" i="1" spc="1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 when configured</a:t>
            </a:r>
            <a:r>
              <a:rPr sz="2200" b="1" i="1" spc="-14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correctly</a:t>
            </a:r>
            <a:endParaRPr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738091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580769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Dates &amp; Date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529D65-2071-464C-8C19-67B5E3D50B00}"/>
              </a:ext>
            </a:extLst>
          </p:cNvPr>
          <p:cNvSpPr txBox="1"/>
          <p:nvPr/>
        </p:nvSpPr>
        <p:spPr>
          <a:xfrm>
            <a:off x="506753" y="1767449"/>
            <a:ext cx="10746266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most commonly used date format is month-day-year formats in Microsoft Excel 2013. January 4, 2014 can be entered as any of the following:</a:t>
            </a:r>
          </a:p>
          <a:p>
            <a:pPr marL="1266444" lvl="2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1/4/2014</a:t>
            </a:r>
          </a:p>
          <a:p>
            <a:pPr marL="1266444" lvl="2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January 4, 2014</a:t>
            </a:r>
          </a:p>
          <a:p>
            <a:pPr marL="1266444" lvl="2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4-Jan-2014</a:t>
            </a:r>
          </a:p>
          <a:p>
            <a:pPr marL="1266444" lvl="2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1/4/14*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we enter only two digits to represent a year, and the digits are 30 or higher, Excel assumes the digits represent years in the twentieth century; if the digits are lower than 30, Excel assumes they represent years in the twenty-first century.</a:t>
            </a:r>
          </a:p>
          <a:p>
            <a:pPr marL="9144">
              <a:spcBef>
                <a:spcPts val="1839"/>
              </a:spcBef>
            </a:pPr>
            <a:endParaRPr lang="en-IN" sz="2400" i="1" spc="1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9144">
              <a:spcBef>
                <a:spcPts val="1839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524410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3" y="681039"/>
            <a:ext cx="57760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Dates &amp; Date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529D65-2071-464C-8C19-67B5E3D50B00}"/>
              </a:ext>
            </a:extLst>
          </p:cNvPr>
          <p:cNvSpPr txBox="1"/>
          <p:nvPr/>
        </p:nvSpPr>
        <p:spPr>
          <a:xfrm>
            <a:off x="506753" y="1767449"/>
            <a:ext cx="107462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function, whose arguments are DATE(</a:t>
            </a:r>
            <a:r>
              <a:rPr lang="en-IN" sz="2400" i="1" spc="10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year,month,day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), returns the date with the given year, month, and day of the month.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endParaRPr lang="en-IN" sz="2400" i="1" spc="1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DATEDIF function - determine the number of complete years, months, or days between two dates.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endParaRPr lang="en-IN" sz="2400" i="1" spc="1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DATEDIF(start </a:t>
            </a:r>
            <a:r>
              <a:rPr lang="en-IN" sz="2400" i="1" spc="10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date,enddate,timeunit</a:t>
            </a:r>
            <a:r>
              <a:rPr lang="en-IN" sz="2400" i="1" spc="1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524023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3" y="681039"/>
            <a:ext cx="57760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Dates &amp; Date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529D65-2071-464C-8C19-67B5E3D50B00}"/>
              </a:ext>
            </a:extLst>
          </p:cNvPr>
          <p:cNvSpPr txBox="1"/>
          <p:nvPr/>
        </p:nvSpPr>
        <p:spPr>
          <a:xfrm>
            <a:off x="506753" y="1767449"/>
            <a:ext cx="1074626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Todays Date</a:t>
            </a:r>
          </a:p>
          <a:p>
            <a:pPr marL="809244" lvl="1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TODAY() function in a cell displays today’s date</a:t>
            </a:r>
          </a:p>
          <a:p>
            <a:pPr marL="466344" lvl="1">
              <a:spcBef>
                <a:spcPts val="1839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WORKDAY(</a:t>
            </a:r>
            <a:r>
              <a:rPr lang="en-IN" sz="2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start_date,#days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,[holidays]) function</a:t>
            </a:r>
          </a:p>
          <a:p>
            <a:pPr marL="809244" lvl="1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Displays the date that is the number of workdays (a workday is a non weekend day) indicated by #days after a given start date.</a:t>
            </a:r>
          </a:p>
          <a:p>
            <a:pPr marL="809244" lvl="1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Holidays is an optional argument for the function by which you can exclude from the calculation any dates that are listed in a cell range.</a:t>
            </a:r>
          </a:p>
        </p:txBody>
      </p:sp>
    </p:spTree>
    <p:extLst>
      <p:ext uri="{BB962C8B-B14F-4D97-AF65-F5344CB8AC3E}">
        <p14:creationId xmlns:p14="http://schemas.microsoft.com/office/powerpoint/2010/main" xmlns="" val="1621959198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3" y="681039"/>
            <a:ext cx="57760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Dates &amp; Date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529D65-2071-464C-8C19-67B5E3D50B00}"/>
              </a:ext>
            </a:extLst>
          </p:cNvPr>
          <p:cNvSpPr txBox="1"/>
          <p:nvPr/>
        </p:nvSpPr>
        <p:spPr>
          <a:xfrm>
            <a:off x="506753" y="2047668"/>
            <a:ext cx="107462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NETWORKDAYS(</a:t>
            </a:r>
            <a:r>
              <a:rPr lang="en-IN" sz="2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start_date,end_date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,[holidays]),</a:t>
            </a:r>
          </a:p>
          <a:p>
            <a:pPr marL="809244" lvl="1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Returns the number of working days between start date and end date, excluding weekends and any listed holidays.</a:t>
            </a:r>
          </a:p>
          <a:p>
            <a:pPr marL="809244" lvl="1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holidays is an optional argument identifying a cell range that lists the dates you want to count as holidays.</a:t>
            </a:r>
          </a:p>
        </p:txBody>
      </p:sp>
    </p:spTree>
    <p:extLst>
      <p:ext uri="{BB962C8B-B14F-4D97-AF65-F5344CB8AC3E}">
        <p14:creationId xmlns:p14="http://schemas.microsoft.com/office/powerpoint/2010/main" xmlns="" val="1243973446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3" y="681039"/>
            <a:ext cx="384402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Time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529D65-2071-464C-8C19-67B5E3D50B00}"/>
              </a:ext>
            </a:extLst>
          </p:cNvPr>
          <p:cNvSpPr txBox="1"/>
          <p:nvPr/>
        </p:nvSpPr>
        <p:spPr>
          <a:xfrm>
            <a:off x="460375" y="1723203"/>
            <a:ext cx="1074626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indicate time - enter a colon (:) after the hour and another colon before the seconds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Date and Time in one cell - put a space after the date and enter the time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NOW() formula gives today’s date and the current time.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compute the just the current time, enter the =NOW()–TODAY()</a:t>
            </a:r>
          </a:p>
          <a:p>
            <a:pPr marL="352044" indent="-342900">
              <a:spcBef>
                <a:spcPts val="1839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TIME function has the TIME(</a:t>
            </a:r>
            <a:r>
              <a:rPr lang="en-IN" sz="2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hour,minute,second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) syntax</a:t>
            </a:r>
          </a:p>
          <a:p>
            <a:pPr marL="809244" lvl="1" indent="-342900">
              <a:spcBef>
                <a:spcPts val="1839"/>
              </a:spcBef>
              <a:buFont typeface="Courier New" panose="02070309020205020404" pitchFamily="49" charset="0"/>
              <a:buChar char="o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Given an hour, minutes, and seconds, the TIME function returns a time of day.</a:t>
            </a:r>
          </a:p>
        </p:txBody>
      </p:sp>
    </p:spTree>
    <p:extLst>
      <p:ext uri="{BB962C8B-B14F-4D97-AF65-F5344CB8AC3E}">
        <p14:creationId xmlns:p14="http://schemas.microsoft.com/office/powerpoint/2010/main" xmlns="" val="3253968412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xmlns="" id="{6EAFD097-588A-4E25-BF78-0EBD929C0A59}"/>
              </a:ext>
            </a:extLst>
          </p:cNvPr>
          <p:cNvSpPr/>
          <p:nvPr/>
        </p:nvSpPr>
        <p:spPr>
          <a:xfrm>
            <a:off x="703202" y="3928852"/>
            <a:ext cx="10530840" cy="1331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xmlns="" id="{EAF1B8F5-35B8-42D2-B039-329786CD10DB}"/>
              </a:ext>
            </a:extLst>
          </p:cNvPr>
          <p:cNvSpPr/>
          <p:nvPr/>
        </p:nvSpPr>
        <p:spPr>
          <a:xfrm>
            <a:off x="703202" y="5340076"/>
            <a:ext cx="10533888" cy="6400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04F7156-BB8A-4E79-9791-1732893902BF}"/>
              </a:ext>
            </a:extLst>
          </p:cNvPr>
          <p:cNvSpPr txBox="1"/>
          <p:nvPr/>
        </p:nvSpPr>
        <p:spPr>
          <a:xfrm>
            <a:off x="593110" y="1859340"/>
            <a:ext cx="109389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handles dates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serial number system.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b="1" i="1" u="heavy" spc="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earliest </a:t>
            </a:r>
            <a:r>
              <a:rPr lang="en-IN" sz="2400" b="1" i="1" u="heavy" spc="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date that </a:t>
            </a:r>
            <a:r>
              <a:rPr lang="en-IN" sz="2400" b="1" i="1" u="heavy" spc="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understands is January </a:t>
            </a:r>
            <a:r>
              <a:rPr lang="en-IN" sz="2400" b="1" i="1" u="heavy" spc="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1, </a:t>
            </a:r>
            <a:r>
              <a:rPr lang="en-IN" sz="2400" b="1" i="1" u="heavy" spc="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1900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date has a serial number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1.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January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2,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1900, has a </a:t>
            </a:r>
            <a:r>
              <a:rPr lang="en-IN" sz="24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serial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number of 2, and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system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makes it easy to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deal with dates</a:t>
            </a:r>
            <a:r>
              <a:rPr lang="en-IN" sz="2400" i="1" spc="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formulas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914029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992593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Dates &amp; Times into Worksheets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xmlns="" id="{D29DCBF8-B37F-46A0-B23E-B36AE00A6767}"/>
              </a:ext>
            </a:extLst>
          </p:cNvPr>
          <p:cNvSpPr/>
          <p:nvPr/>
        </p:nvSpPr>
        <p:spPr>
          <a:xfrm>
            <a:off x="1408175" y="3344164"/>
            <a:ext cx="8534400" cy="28712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38AE4F-801F-4BA2-9EB7-D73DF61D3464}"/>
              </a:ext>
            </a:extLst>
          </p:cNvPr>
          <p:cNvSpPr txBox="1"/>
          <p:nvPr/>
        </p:nvSpPr>
        <p:spPr>
          <a:xfrm>
            <a:off x="307974" y="1769806"/>
            <a:ext cx="109008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1870"/>
              </a:spcBef>
            </a:pP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system date (date-stamp)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keep the “CTRL”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key pressed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down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hit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“Colon” Key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3123AF35-5286-4AB7-99B3-48357111948C}"/>
              </a:ext>
            </a:extLst>
          </p:cNvPr>
          <p:cNvSpPr/>
          <p:nvPr/>
        </p:nvSpPr>
        <p:spPr>
          <a:xfrm>
            <a:off x="6548284" y="5574890"/>
            <a:ext cx="501445" cy="3392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6969F973-F850-4484-9008-E3A26E68BA13}"/>
              </a:ext>
            </a:extLst>
          </p:cNvPr>
          <p:cNvSpPr/>
          <p:nvPr/>
        </p:nvSpPr>
        <p:spPr>
          <a:xfrm>
            <a:off x="5471652" y="4793226"/>
            <a:ext cx="383458" cy="4277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371622170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3640</TotalTime>
  <Words>1713</Words>
  <Application>Microsoft Office PowerPoint</Application>
  <PresentationFormat>Custom</PresentationFormat>
  <Paragraphs>367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IAQS PPT- Zil_ Final</vt:lpstr>
      <vt:lpstr>Slide 1</vt:lpstr>
      <vt:lpstr>Entering Dates &amp; Times into Worksheets</vt:lpstr>
      <vt:lpstr>Dates &amp; Date Function</vt:lpstr>
      <vt:lpstr>Dates &amp; Date Function</vt:lpstr>
      <vt:lpstr>Dates &amp; Date Function</vt:lpstr>
      <vt:lpstr>Dates &amp; Date Function</vt:lpstr>
      <vt:lpstr>Time Function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Entering Dates &amp; Times into Worksheets</vt:lpstr>
      <vt:lpstr>Functions</vt:lpstr>
      <vt:lpstr>Functions</vt:lpstr>
      <vt:lpstr>Functions</vt:lpstr>
      <vt:lpstr>Functions</vt:lpstr>
      <vt:lpstr>Functions</vt:lpstr>
      <vt:lpstr>Functions</vt:lpstr>
      <vt:lpstr>Functions</vt:lpstr>
      <vt:lpstr>Functions</vt:lpstr>
      <vt:lpstr>Functions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159</cp:revision>
  <dcterms:created xsi:type="dcterms:W3CDTF">2019-12-10T16:16:08Z</dcterms:created>
  <dcterms:modified xsi:type="dcterms:W3CDTF">2022-08-23T10:49:34Z</dcterms:modified>
</cp:coreProperties>
</file>